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0"/>
  </p:notesMasterIdLst>
  <p:sldIdLst>
    <p:sldId id="257" r:id="rId2"/>
    <p:sldId id="313" r:id="rId3"/>
    <p:sldId id="277" r:id="rId4"/>
    <p:sldId id="312" r:id="rId5"/>
    <p:sldId id="278" r:id="rId6"/>
    <p:sldId id="281" r:id="rId7"/>
    <p:sldId id="282" r:id="rId8"/>
    <p:sldId id="283" r:id="rId9"/>
    <p:sldId id="284" r:id="rId10"/>
    <p:sldId id="285" r:id="rId11"/>
    <p:sldId id="286" r:id="rId12"/>
    <p:sldId id="287" r:id="rId13"/>
    <p:sldId id="288" r:id="rId14"/>
    <p:sldId id="289" r:id="rId15"/>
    <p:sldId id="290" r:id="rId16"/>
    <p:sldId id="291" r:id="rId17"/>
    <p:sldId id="292" r:id="rId18"/>
    <p:sldId id="293" r:id="rId19"/>
    <p:sldId id="294" r:id="rId20"/>
    <p:sldId id="295" r:id="rId21"/>
    <p:sldId id="315" r:id="rId22"/>
    <p:sldId id="316" r:id="rId23"/>
    <p:sldId id="317" r:id="rId24"/>
    <p:sldId id="318" r:id="rId25"/>
    <p:sldId id="296" r:id="rId26"/>
    <p:sldId id="297" r:id="rId27"/>
    <p:sldId id="298" r:id="rId28"/>
    <p:sldId id="299" r:id="rId29"/>
    <p:sldId id="300" r:id="rId30"/>
    <p:sldId id="301" r:id="rId31"/>
    <p:sldId id="302" r:id="rId32"/>
    <p:sldId id="304" r:id="rId33"/>
    <p:sldId id="309" r:id="rId34"/>
    <p:sldId id="310" r:id="rId35"/>
    <p:sldId id="311" r:id="rId36"/>
    <p:sldId id="279" r:id="rId37"/>
    <p:sldId id="280" r:id="rId38"/>
    <p:sldId id="272" r:id="rId39"/>
  </p:sldIdLst>
  <p:sldSz cx="9144000" cy="5143500" type="screen16x9"/>
  <p:notesSz cx="6858000" cy="9144000"/>
  <p:defaultTextStyle>
    <a:defPPr>
      <a:defRPr lang="en-US"/>
    </a:defPPr>
    <a:lvl1pPr algn="l" defTabSz="684213" rtl="0" eaLnBrk="0" fontAlgn="base" hangingPunct="0">
      <a:spcBef>
        <a:spcPct val="0"/>
      </a:spcBef>
      <a:spcAft>
        <a:spcPct val="0"/>
      </a:spcAft>
      <a:defRPr sz="1300" kern="1200">
        <a:solidFill>
          <a:schemeClr val="tx1"/>
        </a:solidFill>
        <a:latin typeface="Arial" charset="0"/>
        <a:ea typeface="+mn-ea"/>
        <a:cs typeface="+mn-cs"/>
      </a:defRPr>
    </a:lvl1pPr>
    <a:lvl2pPr marL="341313" indent="115888" algn="l" defTabSz="684213" rtl="0" eaLnBrk="0" fontAlgn="base" hangingPunct="0">
      <a:spcBef>
        <a:spcPct val="0"/>
      </a:spcBef>
      <a:spcAft>
        <a:spcPct val="0"/>
      </a:spcAft>
      <a:defRPr sz="1300" kern="1200">
        <a:solidFill>
          <a:schemeClr val="tx1"/>
        </a:solidFill>
        <a:latin typeface="Arial" charset="0"/>
        <a:ea typeface="+mn-ea"/>
        <a:cs typeface="+mn-cs"/>
      </a:defRPr>
    </a:lvl2pPr>
    <a:lvl3pPr marL="684213" indent="230188" algn="l" defTabSz="684213" rtl="0" eaLnBrk="0" fontAlgn="base" hangingPunct="0">
      <a:spcBef>
        <a:spcPct val="0"/>
      </a:spcBef>
      <a:spcAft>
        <a:spcPct val="0"/>
      </a:spcAft>
      <a:defRPr sz="1300" kern="1200">
        <a:solidFill>
          <a:schemeClr val="tx1"/>
        </a:solidFill>
        <a:latin typeface="Arial" charset="0"/>
        <a:ea typeface="+mn-ea"/>
        <a:cs typeface="+mn-cs"/>
      </a:defRPr>
    </a:lvl3pPr>
    <a:lvl4pPr marL="1027113" indent="344488" algn="l" defTabSz="684213" rtl="0" eaLnBrk="0" fontAlgn="base" hangingPunct="0">
      <a:spcBef>
        <a:spcPct val="0"/>
      </a:spcBef>
      <a:spcAft>
        <a:spcPct val="0"/>
      </a:spcAft>
      <a:defRPr sz="1300" kern="1200">
        <a:solidFill>
          <a:schemeClr val="tx1"/>
        </a:solidFill>
        <a:latin typeface="Arial" charset="0"/>
        <a:ea typeface="+mn-ea"/>
        <a:cs typeface="+mn-cs"/>
      </a:defRPr>
    </a:lvl4pPr>
    <a:lvl5pPr marL="1370013" indent="458788" algn="l" defTabSz="684213" rtl="0" eaLnBrk="0" fontAlgn="base" hangingPunct="0">
      <a:spcBef>
        <a:spcPct val="0"/>
      </a:spcBef>
      <a:spcAft>
        <a:spcPct val="0"/>
      </a:spcAft>
      <a:defRPr sz="1300" kern="1200">
        <a:solidFill>
          <a:schemeClr val="tx1"/>
        </a:solidFill>
        <a:latin typeface="Arial" charset="0"/>
        <a:ea typeface="+mn-ea"/>
        <a:cs typeface="+mn-cs"/>
      </a:defRPr>
    </a:lvl5pPr>
    <a:lvl6pPr marL="2286000" algn="l" defTabSz="914400" rtl="0" eaLnBrk="1" latinLnBrk="0" hangingPunct="1">
      <a:defRPr sz="1300" kern="1200">
        <a:solidFill>
          <a:schemeClr val="tx1"/>
        </a:solidFill>
        <a:latin typeface="Arial" charset="0"/>
        <a:ea typeface="+mn-ea"/>
        <a:cs typeface="+mn-cs"/>
      </a:defRPr>
    </a:lvl6pPr>
    <a:lvl7pPr marL="2743200" algn="l" defTabSz="914400" rtl="0" eaLnBrk="1" latinLnBrk="0" hangingPunct="1">
      <a:defRPr sz="1300" kern="1200">
        <a:solidFill>
          <a:schemeClr val="tx1"/>
        </a:solidFill>
        <a:latin typeface="Arial" charset="0"/>
        <a:ea typeface="+mn-ea"/>
        <a:cs typeface="+mn-cs"/>
      </a:defRPr>
    </a:lvl7pPr>
    <a:lvl8pPr marL="3200400" algn="l" defTabSz="914400" rtl="0" eaLnBrk="1" latinLnBrk="0" hangingPunct="1">
      <a:defRPr sz="1300" kern="1200">
        <a:solidFill>
          <a:schemeClr val="tx1"/>
        </a:solidFill>
        <a:latin typeface="Arial" charset="0"/>
        <a:ea typeface="+mn-ea"/>
        <a:cs typeface="+mn-cs"/>
      </a:defRPr>
    </a:lvl8pPr>
    <a:lvl9pPr marL="3657600" algn="l" defTabSz="914400" rtl="0" eaLnBrk="1" latinLnBrk="0" hangingPunct="1">
      <a:defRPr sz="13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990000"/>
    <a:srgbClr val="006297"/>
    <a:srgbClr val="DC8722"/>
    <a:srgbClr val="F2BE48"/>
    <a:srgbClr val="A80532"/>
    <a:srgbClr val="808080"/>
    <a:srgbClr val="006298"/>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240" autoAdjust="0"/>
    <p:restoredTop sz="86433" autoAdjust="0"/>
  </p:normalViewPr>
  <p:slideViewPr>
    <p:cSldViewPr snapToGrid="0" snapToObjects="1" showGuides="1">
      <p:cViewPr varScale="1">
        <p:scale>
          <a:sx n="116" d="100"/>
          <a:sy n="116" d="100"/>
        </p:scale>
        <p:origin x="739" y="86"/>
      </p:cViewPr>
      <p:guideLst>
        <p:guide orient="horz" pos="1620"/>
        <p:guide pos="2880"/>
      </p:guideLst>
    </p:cSldViewPr>
  </p:slideViewPr>
  <p:outlineViewPr>
    <p:cViewPr>
      <p:scale>
        <a:sx n="33" d="100"/>
        <a:sy n="33" d="100"/>
      </p:scale>
      <p:origin x="0" y="-33224"/>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svg>
</file>

<file path=ppt/media/image30.png>
</file>

<file path=ppt/media/image31.png>
</file>

<file path=ppt/media/image32.png>
</file>

<file path=ppt/media/image33.png>
</file>

<file path=ppt/media/image34.png>
</file>

<file path=ppt/media/image35.jpeg>
</file>

<file path=ppt/media/image36.png>
</file>

<file path=ppt/media/image37.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defTabSz="685783" eaLnBrk="1" fontAlgn="auto" hangingPunct="1">
              <a:spcBef>
                <a:spcPts val="0"/>
              </a:spcBef>
              <a:spcAft>
                <a:spcPts val="0"/>
              </a:spcAft>
              <a:defRPr sz="1200" smtClean="0">
                <a:latin typeface="+mn-lt"/>
              </a:defRPr>
            </a:lvl1pPr>
          </a:lstStyle>
          <a:p>
            <a:pPr>
              <a:defRPr/>
            </a:pPr>
            <a:fld id="{1AAC7D5A-5852-7B44-B6BB-275DC4399E67}" type="datetimeFigureOut">
              <a:rPr lang="en-US"/>
              <a:pPr>
                <a:defRPr/>
              </a:pPr>
              <a:t>7/18/2021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defTabSz="685783" eaLnBrk="1" fontAlgn="auto" hangingPunct="1">
              <a:spcBef>
                <a:spcPts val="0"/>
              </a:spcBef>
              <a:spcAft>
                <a:spcPts val="0"/>
              </a:spcAft>
              <a:defRPr sz="1200" smtClean="0">
                <a:latin typeface="+mn-lt"/>
              </a:defRPr>
            </a:lvl1pPr>
          </a:lstStyle>
          <a:p>
            <a:pPr>
              <a:defRPr/>
            </a:pPr>
            <a:fld id="{87803193-FCA0-6748-8BD4-F29C990F53A7}" type="slidenum">
              <a:rPr lang="en-US"/>
              <a:pPr>
                <a:defRPr/>
              </a:pPr>
              <a:t>‹#›</a:t>
            </a:fld>
            <a:endParaRPr lang="en-US" dirty="0"/>
          </a:p>
        </p:txBody>
      </p:sp>
    </p:spTree>
    <p:extLst>
      <p:ext uri="{BB962C8B-B14F-4D97-AF65-F5344CB8AC3E}">
        <p14:creationId xmlns:p14="http://schemas.microsoft.com/office/powerpoint/2010/main" val="774656315"/>
      </p:ext>
    </p:extLst>
  </p:cSld>
  <p:clrMap bg1="lt1" tx1="dk1" bg2="lt2" tx2="dk2" accent1="accent1" accent2="accent2" accent3="accent3" accent4="accent4" accent5="accent5" accent6="accent6" hlink="hlink" folHlink="folHlink"/>
  <p:notesStyle>
    <a:lvl1pPr algn="l" defTabSz="684213" rtl="0" fontAlgn="base">
      <a:spcBef>
        <a:spcPct val="30000"/>
      </a:spcBef>
      <a:spcAft>
        <a:spcPct val="0"/>
      </a:spcAft>
      <a:defRPr sz="900" kern="1200">
        <a:solidFill>
          <a:schemeClr val="tx1"/>
        </a:solidFill>
        <a:latin typeface="+mn-lt"/>
        <a:ea typeface="+mn-ea"/>
        <a:cs typeface="+mn-cs"/>
      </a:defRPr>
    </a:lvl1pPr>
    <a:lvl2pPr marL="341313" algn="l" defTabSz="684213" rtl="0" fontAlgn="base">
      <a:spcBef>
        <a:spcPct val="30000"/>
      </a:spcBef>
      <a:spcAft>
        <a:spcPct val="0"/>
      </a:spcAft>
      <a:defRPr sz="900" kern="1200">
        <a:solidFill>
          <a:schemeClr val="tx1"/>
        </a:solidFill>
        <a:latin typeface="+mn-lt"/>
        <a:ea typeface="+mn-ea"/>
        <a:cs typeface="+mn-cs"/>
      </a:defRPr>
    </a:lvl2pPr>
    <a:lvl3pPr marL="684213" algn="l" defTabSz="684213" rtl="0" fontAlgn="base">
      <a:spcBef>
        <a:spcPct val="30000"/>
      </a:spcBef>
      <a:spcAft>
        <a:spcPct val="0"/>
      </a:spcAft>
      <a:defRPr sz="900" kern="1200">
        <a:solidFill>
          <a:schemeClr val="tx1"/>
        </a:solidFill>
        <a:latin typeface="+mn-lt"/>
        <a:ea typeface="+mn-ea"/>
        <a:cs typeface="+mn-cs"/>
      </a:defRPr>
    </a:lvl3pPr>
    <a:lvl4pPr marL="1027113" algn="l" defTabSz="684213" rtl="0" fontAlgn="base">
      <a:spcBef>
        <a:spcPct val="30000"/>
      </a:spcBef>
      <a:spcAft>
        <a:spcPct val="0"/>
      </a:spcAft>
      <a:defRPr sz="900" kern="1200">
        <a:solidFill>
          <a:schemeClr val="tx1"/>
        </a:solidFill>
        <a:latin typeface="+mn-lt"/>
        <a:ea typeface="+mn-ea"/>
        <a:cs typeface="+mn-cs"/>
      </a:defRPr>
    </a:lvl4pPr>
    <a:lvl5pPr marL="1370013" algn="l" defTabSz="684213" rtl="0" fontAlgn="base">
      <a:spcBef>
        <a:spcPct val="30000"/>
      </a:spcBef>
      <a:spcAft>
        <a:spcPct val="0"/>
      </a:spcAft>
      <a:defRPr sz="900" kern="1200">
        <a:solidFill>
          <a:schemeClr val="tx1"/>
        </a:solidFill>
        <a:latin typeface="+mn-lt"/>
        <a:ea typeface="+mn-ea"/>
        <a:cs typeface="+mn-cs"/>
      </a:defRPr>
    </a:lvl5pPr>
    <a:lvl6pPr marL="1714457" algn="l" defTabSz="685783" rtl="0" eaLnBrk="1" latinLnBrk="0" hangingPunct="1">
      <a:defRPr sz="900" kern="1200">
        <a:solidFill>
          <a:schemeClr val="tx1"/>
        </a:solidFill>
        <a:latin typeface="+mn-lt"/>
        <a:ea typeface="+mn-ea"/>
        <a:cs typeface="+mn-cs"/>
      </a:defRPr>
    </a:lvl6pPr>
    <a:lvl7pPr marL="2057348" algn="l" defTabSz="685783" rtl="0" eaLnBrk="1" latinLnBrk="0" hangingPunct="1">
      <a:defRPr sz="900" kern="1200">
        <a:solidFill>
          <a:schemeClr val="tx1"/>
        </a:solidFill>
        <a:latin typeface="+mn-lt"/>
        <a:ea typeface="+mn-ea"/>
        <a:cs typeface="+mn-cs"/>
      </a:defRPr>
    </a:lvl7pPr>
    <a:lvl8pPr marL="2400240" algn="l" defTabSz="685783" rtl="0" eaLnBrk="1" latinLnBrk="0" hangingPunct="1">
      <a:defRPr sz="900" kern="1200">
        <a:solidFill>
          <a:schemeClr val="tx1"/>
        </a:solidFill>
        <a:latin typeface="+mn-lt"/>
        <a:ea typeface="+mn-ea"/>
        <a:cs typeface="+mn-cs"/>
      </a:defRPr>
    </a:lvl8pPr>
    <a:lvl9pPr marL="2743132" algn="l" defTabSz="685783"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57200"/>
            <a:ext cx="8229600" cy="1828800"/>
          </a:xfrm>
        </p:spPr>
        <p:txBody>
          <a:bodyPr lIns="0" rIns="0" anchor="ctr"/>
          <a:lstStyle>
            <a:lvl1pPr algn="ctr">
              <a:defRPr sz="4400"/>
            </a:lvl1pPr>
          </a:lstStyle>
          <a:p>
            <a:r>
              <a:rPr lang="en-US" dirty="0"/>
              <a:t>Click to edit Master title style</a:t>
            </a:r>
          </a:p>
        </p:txBody>
      </p:sp>
      <p:sp>
        <p:nvSpPr>
          <p:cNvPr id="18" name="TextBox 7"/>
          <p:cNvSpPr txBox="1">
            <a:spLocks noChangeArrowheads="1"/>
          </p:cNvSpPr>
          <p:nvPr userDrawn="1"/>
        </p:nvSpPr>
        <p:spPr bwMode="auto">
          <a:xfrm>
            <a:off x="1828800" y="3212436"/>
            <a:ext cx="54864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i="1">
                <a:solidFill>
                  <a:schemeClr val="tx1"/>
                </a:solidFill>
                <a:latin typeface="Arial" panose="020B0604020202020204" pitchFamily="34" charset="0"/>
                <a:ea typeface="MS PGothic" panose="020B0600070205080204" pitchFamily="34" charset="-128"/>
              </a:defRPr>
            </a:lvl1pPr>
            <a:lvl2pPr marL="742950" indent="-285750">
              <a:defRPr sz="2400" i="1">
                <a:solidFill>
                  <a:schemeClr val="tx1"/>
                </a:solidFill>
                <a:latin typeface="Arial" panose="020B0604020202020204" pitchFamily="34" charset="0"/>
                <a:ea typeface="MS PGothic" panose="020B0600070205080204" pitchFamily="34" charset="-128"/>
              </a:defRPr>
            </a:lvl2pPr>
            <a:lvl3pPr marL="1143000" indent="-228600">
              <a:defRPr sz="2400" i="1">
                <a:solidFill>
                  <a:schemeClr val="tx1"/>
                </a:solidFill>
                <a:latin typeface="Arial" panose="020B0604020202020204" pitchFamily="34" charset="0"/>
                <a:ea typeface="MS PGothic" panose="020B0600070205080204" pitchFamily="34" charset="-128"/>
              </a:defRPr>
            </a:lvl3pPr>
            <a:lvl4pPr marL="1600200" indent="-228600">
              <a:defRPr sz="2400" i="1">
                <a:solidFill>
                  <a:schemeClr val="tx1"/>
                </a:solidFill>
                <a:latin typeface="Arial" panose="020B0604020202020204" pitchFamily="34" charset="0"/>
                <a:ea typeface="MS PGothic" panose="020B0600070205080204" pitchFamily="34" charset="-128"/>
              </a:defRPr>
            </a:lvl4pPr>
            <a:lvl5pPr marL="2057400" indent="-228600">
              <a:defRPr sz="2400"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en-US" sz="36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rPr>
              <a:t>PhysiCell Project</a:t>
            </a:r>
          </a:p>
        </p:txBody>
      </p:sp>
      <p:sp>
        <p:nvSpPr>
          <p:cNvPr id="24" name="Text Placeholder 17"/>
          <p:cNvSpPr>
            <a:spLocks noGrp="1"/>
          </p:cNvSpPr>
          <p:nvPr>
            <p:ph type="body" sz="quarter" idx="12" hasCustomPrompt="1"/>
          </p:nvPr>
        </p:nvSpPr>
        <p:spPr>
          <a:xfrm>
            <a:off x="1828800" y="2663796"/>
            <a:ext cx="5486400" cy="548640"/>
          </a:xfrm>
        </p:spPr>
        <p:txBody>
          <a:bodyPr lIns="0" tIns="0" rIns="0" bIns="0" anchor="ctr">
            <a:noAutofit/>
          </a:bodyPr>
          <a:lstStyle>
            <a:lvl1pPr marL="0" indent="0" algn="ctr">
              <a:buNone/>
              <a:defRPr sz="2800" b="0">
                <a:solidFill>
                  <a:srgbClr val="990000"/>
                </a:solidFill>
              </a:defRPr>
            </a:lvl1pPr>
          </a:lstStyle>
          <a:p>
            <a:pPr lvl="0"/>
            <a:r>
              <a:rPr lang="en-US" dirty="0"/>
              <a:t>Your Name, Ph.D.</a:t>
            </a:r>
          </a:p>
        </p:txBody>
      </p:sp>
      <p:sp>
        <p:nvSpPr>
          <p:cNvPr id="25" name="Text Placeholder 17"/>
          <p:cNvSpPr>
            <a:spLocks noGrp="1"/>
          </p:cNvSpPr>
          <p:nvPr>
            <p:ph type="body" sz="quarter" idx="13" hasCustomPrompt="1"/>
          </p:nvPr>
        </p:nvSpPr>
        <p:spPr>
          <a:xfrm>
            <a:off x="1828800" y="3950040"/>
            <a:ext cx="5486400" cy="365760"/>
          </a:xfrm>
        </p:spPr>
        <p:txBody>
          <a:bodyPr lIns="0" tIns="0" rIns="0" bIns="0" anchor="ctr"/>
          <a:lstStyle>
            <a:lvl1pPr marL="0" indent="0" algn="ctr">
              <a:buNone/>
              <a:defRPr sz="2000" b="0">
                <a:solidFill>
                  <a:srgbClr val="990000"/>
                </a:solidFill>
              </a:defRPr>
            </a:lvl1pPr>
          </a:lstStyle>
          <a:p>
            <a:pPr lvl="0"/>
            <a:r>
              <a:rPr lang="en-US" dirty="0"/>
              <a:t>Date</a:t>
            </a:r>
          </a:p>
        </p:txBody>
      </p:sp>
    </p:spTree>
    <p:extLst>
      <p:ext uri="{BB962C8B-B14F-4D97-AF65-F5344CB8AC3E}">
        <p14:creationId xmlns:p14="http://schemas.microsoft.com/office/powerpoint/2010/main" val="1515146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gh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5529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0001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445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ansition">
    <p:spTree>
      <p:nvGrpSpPr>
        <p:cNvPr id="1" name=""/>
        <p:cNvGrpSpPr/>
        <p:nvPr/>
      </p:nvGrpSpPr>
      <p:grpSpPr>
        <a:xfrm>
          <a:off x="0" y="0"/>
          <a:ext cx="0" cy="0"/>
          <a:chOff x="0" y="0"/>
          <a:chExt cx="0" cy="0"/>
        </a:xfrm>
      </p:grpSpPr>
      <p:sp>
        <p:nvSpPr>
          <p:cNvPr id="2" name="Text Placeholder 2"/>
          <p:cNvSpPr>
            <a:spLocks noGrp="1"/>
          </p:cNvSpPr>
          <p:nvPr>
            <p:ph type="body" sz="quarter" idx="10" hasCustomPrompt="1"/>
          </p:nvPr>
        </p:nvSpPr>
        <p:spPr>
          <a:xfrm>
            <a:off x="914400" y="640080"/>
            <a:ext cx="7315200" cy="3200400"/>
          </a:xfrm>
        </p:spPr>
        <p:txBody>
          <a:bodyPr anchor="ctr"/>
          <a:lstStyle>
            <a:lvl1pPr marL="0" indent="0" algn="ctr">
              <a:buNone/>
              <a:defRPr sz="4000" b="1" baseline="0"/>
            </a:lvl1pPr>
            <a:lvl2pPr marL="284162" indent="0">
              <a:buNone/>
              <a:defRPr/>
            </a:lvl2pPr>
            <a:lvl3pPr marL="574675" indent="0">
              <a:buNone/>
              <a:defRPr/>
            </a:lvl3pPr>
            <a:lvl4pPr marL="852487" indent="0">
              <a:buNone/>
              <a:defRPr/>
            </a:lvl4pPr>
            <a:lvl5pPr marL="1143000" indent="0">
              <a:buNone/>
              <a:defRPr/>
            </a:lvl5pPr>
          </a:lstStyle>
          <a:p>
            <a:pPr lvl="0"/>
            <a:r>
              <a:rPr lang="en-US" dirty="0"/>
              <a:t>Insert transition text … </a:t>
            </a:r>
          </a:p>
        </p:txBody>
      </p:sp>
    </p:spTree>
    <p:extLst>
      <p:ext uri="{BB962C8B-B14F-4D97-AF65-F5344CB8AC3E}">
        <p14:creationId xmlns:p14="http://schemas.microsoft.com/office/powerpoint/2010/main" val="220126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Real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73806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p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9892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f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2243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igh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933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middle 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912448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iddle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4798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p:nvPr>
        </p:nvSpPr>
        <p:spPr>
          <a:xfrm>
            <a:off x="0" y="751756"/>
            <a:ext cx="9144000" cy="3749040"/>
          </a:xfrm>
        </p:spPr>
        <p:txBody>
          <a:bodyPr lIns="182880" rIns="18288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8789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868680"/>
            <a:ext cx="7772400" cy="2743200"/>
          </a:xfrm>
        </p:spPr>
        <p:txBody>
          <a:bodyPr anchor="ctr"/>
          <a:lstStyle>
            <a:lvl1pPr algn="ctr">
              <a:defRPr sz="4500"/>
            </a:lvl1pPr>
          </a:lstStyle>
          <a:p>
            <a:r>
              <a:rPr lang="en-US" dirty="0"/>
              <a:t>Click to edit Master title style</a:t>
            </a:r>
          </a:p>
        </p:txBody>
      </p:sp>
    </p:spTree>
    <p:extLst>
      <p:ext uri="{BB962C8B-B14F-4D97-AF65-F5344CB8AC3E}">
        <p14:creationId xmlns:p14="http://schemas.microsoft.com/office/powerpoint/2010/main" val="8944614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hasCustomPrompt="1"/>
          </p:nvPr>
        </p:nvSpPr>
        <p:spPr>
          <a:xfrm>
            <a:off x="0" y="751756"/>
            <a:ext cx="9144000" cy="3749040"/>
          </a:xfrm>
        </p:spPr>
        <p:txBody>
          <a:bodyPr>
            <a:normAutofit/>
          </a:bodyPr>
          <a:lstStyle>
            <a:lvl1pPr marL="0" indent="0">
              <a:spcBef>
                <a:spcPts val="0"/>
              </a:spcBef>
              <a:buNone/>
              <a:tabLst>
                <a:tab pos="227013" algn="l"/>
                <a:tab pos="460375" algn="l"/>
                <a:tab pos="687388" algn="l"/>
                <a:tab pos="914400" algn="l"/>
                <a:tab pos="1141413" algn="l"/>
                <a:tab pos="1374775" algn="l"/>
                <a:tab pos="1601788" algn="l"/>
                <a:tab pos="1828800" algn="l"/>
                <a:tab pos="2055813"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196350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no titl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4480560"/>
          </a:xfrm>
        </p:spPr>
        <p:txBody>
          <a:bodyPr>
            <a:normAutofit/>
          </a:bodyPr>
          <a:lstStyle>
            <a:lvl1pPr marL="0" indent="0">
              <a:spcBef>
                <a:spcPts val="0"/>
              </a:spcBef>
              <a:buNone/>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10570999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de (full screen)">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5148072"/>
          </a:xfrm>
        </p:spPr>
        <p:txBody>
          <a:bodyPr>
            <a:normAutofit/>
          </a:bodyPr>
          <a:lstStyle>
            <a:lvl1pPr marL="0" indent="0">
              <a:spcBef>
                <a:spcPts val="0"/>
              </a:spcBef>
              <a:buNone/>
              <a:tabLst>
                <a:tab pos="227013" algn="l"/>
                <a:tab pos="460375" algn="l"/>
                <a:tab pos="687388" algn="l"/>
                <a:tab pos="914400" algn="l"/>
                <a:tab pos="1141413" algn="l"/>
                <a:tab pos="1374775"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900981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87362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8666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mparison (bigger tex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81375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4340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f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43963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3657600" y="731520"/>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2042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f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276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91440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0" numCol="1" anchor="ctr" anchorCtr="0" compatLnSpc="1">
            <a:prstTxWarp prst="textNoShape">
              <a:avLst/>
            </a:prstTxWarp>
          </a:bodyPr>
          <a:lstStyle/>
          <a:p>
            <a:pPr lvl="0"/>
            <a:r>
              <a:rPr lang="en-US" altLang="en-US" dirty="0"/>
              <a:t>Click to edit Master title style</a:t>
            </a:r>
          </a:p>
        </p:txBody>
      </p:sp>
      <p:sp>
        <p:nvSpPr>
          <p:cNvPr id="3" name="Text Placeholder 2"/>
          <p:cNvSpPr>
            <a:spLocks noGrp="1"/>
          </p:cNvSpPr>
          <p:nvPr>
            <p:ph type="body" idx="1"/>
          </p:nvPr>
        </p:nvSpPr>
        <p:spPr>
          <a:xfrm>
            <a:off x="0" y="731519"/>
            <a:ext cx="9144000" cy="3749040"/>
          </a:xfrm>
          <a:prstGeom prst="rect">
            <a:avLst/>
          </a:prstGeom>
        </p:spPr>
        <p:txBody>
          <a:bodyPr vert="horz" lIns="182880" tIns="4572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Picture 1"/>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0" y="4475988"/>
            <a:ext cx="9144000" cy="667512"/>
          </a:xfrm>
          <a:prstGeom prst="rect">
            <a:avLst/>
          </a:prstGeom>
        </p:spPr>
      </p:pic>
    </p:spTree>
  </p:cSld>
  <p:clrMap bg1="lt1" tx1="dk1" bg2="lt2" tx2="dk2" accent1="accent1" accent2="accent2" accent3="accent3" accent4="accent4" accent5="accent5" accent6="accent6" hlink="hlink" folHlink="folHlink"/>
  <p:sldLayoutIdLst>
    <p:sldLayoutId id="2147483681" r:id="rId1"/>
    <p:sldLayoutId id="2147483682" r:id="rId2"/>
    <p:sldLayoutId id="2147483686" r:id="rId3"/>
    <p:sldLayoutId id="2147483684" r:id="rId4"/>
    <p:sldLayoutId id="2147483698" r:id="rId5"/>
    <p:sldLayoutId id="2147483699" r:id="rId6"/>
    <p:sldLayoutId id="2147483700" r:id="rId7"/>
    <p:sldLayoutId id="2147483701" r:id="rId8"/>
    <p:sldLayoutId id="2147483702" r:id="rId9"/>
    <p:sldLayoutId id="2147483703" r:id="rId10"/>
    <p:sldLayoutId id="2147483704" r:id="rId11"/>
    <p:sldLayoutId id="2147483687" r:id="rId12"/>
    <p:sldLayoutId id="2147483706" r:id="rId13"/>
    <p:sldLayoutId id="2147483705" r:id="rId14"/>
    <p:sldLayoutId id="2147483691" r:id="rId15"/>
    <p:sldLayoutId id="2147483692" r:id="rId16"/>
    <p:sldLayoutId id="2147483693" r:id="rId17"/>
    <p:sldLayoutId id="2147483694" r:id="rId18"/>
    <p:sldLayoutId id="2147483696" r:id="rId19"/>
    <p:sldLayoutId id="2147483683" r:id="rId20"/>
    <p:sldLayoutId id="2147483707" r:id="rId21"/>
    <p:sldLayoutId id="2147483708" r:id="rId22"/>
    <p:sldLayoutId id="2147483709" r:id="rId23"/>
  </p:sldLayoutIdLst>
  <p:txStyles>
    <p:titleStyle>
      <a:lvl1pPr algn="ctr" defTabSz="685800" rtl="0" eaLnBrk="1" fontAlgn="base" hangingPunct="1">
        <a:lnSpc>
          <a:spcPct val="90000"/>
        </a:lnSpc>
        <a:spcBef>
          <a:spcPct val="0"/>
        </a:spcBef>
        <a:spcAft>
          <a:spcPct val="0"/>
        </a:spcAft>
        <a:defRPr sz="3300" b="1" kern="1200">
          <a:solidFill>
            <a:srgbClr val="990000"/>
          </a:solidFill>
          <a:latin typeface="+mj-lt"/>
          <a:ea typeface="+mj-ea"/>
          <a:cs typeface="+mj-cs"/>
        </a:defRPr>
      </a:lvl1pPr>
      <a:lvl2pPr algn="l" defTabSz="685800" rtl="0" eaLnBrk="1" fontAlgn="base" hangingPunct="1">
        <a:lnSpc>
          <a:spcPct val="90000"/>
        </a:lnSpc>
        <a:spcBef>
          <a:spcPct val="0"/>
        </a:spcBef>
        <a:spcAft>
          <a:spcPct val="0"/>
        </a:spcAft>
        <a:defRPr sz="3300" b="1">
          <a:solidFill>
            <a:srgbClr val="990000"/>
          </a:solidFill>
          <a:latin typeface="Arial" charset="0"/>
        </a:defRPr>
      </a:lvl2pPr>
      <a:lvl3pPr algn="l" defTabSz="685800" rtl="0" eaLnBrk="1" fontAlgn="base" hangingPunct="1">
        <a:lnSpc>
          <a:spcPct val="90000"/>
        </a:lnSpc>
        <a:spcBef>
          <a:spcPct val="0"/>
        </a:spcBef>
        <a:spcAft>
          <a:spcPct val="0"/>
        </a:spcAft>
        <a:defRPr sz="3300" b="1">
          <a:solidFill>
            <a:srgbClr val="990000"/>
          </a:solidFill>
          <a:latin typeface="Arial" charset="0"/>
        </a:defRPr>
      </a:lvl3pPr>
      <a:lvl4pPr algn="l" defTabSz="685800" rtl="0" eaLnBrk="1" fontAlgn="base" hangingPunct="1">
        <a:lnSpc>
          <a:spcPct val="90000"/>
        </a:lnSpc>
        <a:spcBef>
          <a:spcPct val="0"/>
        </a:spcBef>
        <a:spcAft>
          <a:spcPct val="0"/>
        </a:spcAft>
        <a:defRPr sz="3300" b="1">
          <a:solidFill>
            <a:srgbClr val="990000"/>
          </a:solidFill>
          <a:latin typeface="Arial" charset="0"/>
        </a:defRPr>
      </a:lvl4pPr>
      <a:lvl5pPr algn="l" defTabSz="685800" rtl="0" eaLnBrk="1" fontAlgn="base" hangingPunct="1">
        <a:lnSpc>
          <a:spcPct val="90000"/>
        </a:lnSpc>
        <a:spcBef>
          <a:spcPct val="0"/>
        </a:spcBef>
        <a:spcAft>
          <a:spcPct val="0"/>
        </a:spcAft>
        <a:defRPr sz="3300" b="1">
          <a:solidFill>
            <a:srgbClr val="990000"/>
          </a:solidFill>
          <a:latin typeface="Arial" charset="0"/>
        </a:defRPr>
      </a:lvl5pPr>
      <a:lvl6pPr marL="457200" algn="l" defTabSz="685800" rtl="0" eaLnBrk="1" fontAlgn="base" hangingPunct="1">
        <a:lnSpc>
          <a:spcPct val="90000"/>
        </a:lnSpc>
        <a:spcBef>
          <a:spcPct val="0"/>
        </a:spcBef>
        <a:spcAft>
          <a:spcPct val="0"/>
        </a:spcAft>
        <a:defRPr sz="3300" b="1">
          <a:solidFill>
            <a:srgbClr val="990000"/>
          </a:solidFill>
          <a:latin typeface="Arial" charset="0"/>
        </a:defRPr>
      </a:lvl6pPr>
      <a:lvl7pPr marL="914400" algn="l" defTabSz="685800" rtl="0" eaLnBrk="1" fontAlgn="base" hangingPunct="1">
        <a:lnSpc>
          <a:spcPct val="90000"/>
        </a:lnSpc>
        <a:spcBef>
          <a:spcPct val="0"/>
        </a:spcBef>
        <a:spcAft>
          <a:spcPct val="0"/>
        </a:spcAft>
        <a:defRPr sz="3300" b="1">
          <a:solidFill>
            <a:srgbClr val="990000"/>
          </a:solidFill>
          <a:latin typeface="Arial" charset="0"/>
        </a:defRPr>
      </a:lvl7pPr>
      <a:lvl8pPr marL="1371600" algn="l" defTabSz="685800" rtl="0" eaLnBrk="1" fontAlgn="base" hangingPunct="1">
        <a:lnSpc>
          <a:spcPct val="90000"/>
        </a:lnSpc>
        <a:spcBef>
          <a:spcPct val="0"/>
        </a:spcBef>
        <a:spcAft>
          <a:spcPct val="0"/>
        </a:spcAft>
        <a:defRPr sz="3300" b="1">
          <a:solidFill>
            <a:srgbClr val="990000"/>
          </a:solidFill>
          <a:latin typeface="Arial" charset="0"/>
        </a:defRPr>
      </a:lvl8pPr>
      <a:lvl9pPr marL="1828800" algn="l" defTabSz="685800" rtl="0" eaLnBrk="1" fontAlgn="base" hangingPunct="1">
        <a:lnSpc>
          <a:spcPct val="90000"/>
        </a:lnSpc>
        <a:spcBef>
          <a:spcPct val="0"/>
        </a:spcBef>
        <a:spcAft>
          <a:spcPct val="0"/>
        </a:spcAft>
        <a:defRPr sz="3300" b="1">
          <a:solidFill>
            <a:srgbClr val="990000"/>
          </a:solidFill>
          <a:latin typeface="Arial" charset="0"/>
        </a:defRPr>
      </a:lvl9pPr>
    </p:titleStyle>
    <p:body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hyperlink" Target="https://twitter.com/physicell" TargetMode="Externa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ithub.com/physicell-training/ws2021" TargetMode="Externa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www.anaconda.com/products/individua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imagemagick.org/script/download.php"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copasi.org/"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github.com/PhysiCell-Tools/PhysiCell-model-builder/releases"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png"/><Relationship Id="rId1" Type="http://schemas.openxmlformats.org/officeDocument/2006/relationships/slideLayout" Target="../slideLayouts/slideLayout2.xml"/><Relationship Id="rId5" Type="http://schemas.openxmlformats.org/officeDocument/2006/relationships/image" Target="../media/image37.jpe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github.com/MathCancer/PhysiCel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msys2.org/"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Setting up PhysiCell on Windows</a:t>
            </a:r>
            <a:endParaRPr lang="en-US" dirty="0"/>
          </a:p>
        </p:txBody>
      </p:sp>
      <p:sp>
        <p:nvSpPr>
          <p:cNvPr id="3" name="Text Placeholder 2"/>
          <p:cNvSpPr>
            <a:spLocks noGrp="1"/>
          </p:cNvSpPr>
          <p:nvPr>
            <p:ph type="body" sz="quarter" idx="12"/>
          </p:nvPr>
        </p:nvSpPr>
        <p:spPr/>
        <p:txBody>
          <a:bodyPr/>
          <a:lstStyle/>
          <a:p>
            <a:pPr lvl="0">
              <a:spcBef>
                <a:spcPts val="0"/>
              </a:spcBef>
            </a:pPr>
            <a:r>
              <a:rPr lang="en-US" sz="2400" dirty="0" smtClean="0"/>
              <a:t>Furkan </a:t>
            </a:r>
            <a:r>
              <a:rPr lang="en-US" sz="2400" dirty="0" err="1" smtClean="0"/>
              <a:t>Kurtoglu</a:t>
            </a:r>
            <a:r>
              <a:rPr lang="en-US" sz="2400" dirty="0" smtClean="0"/>
              <a:t> &amp; </a:t>
            </a:r>
            <a:r>
              <a:rPr lang="en-US" sz="2400" dirty="0" err="1" smtClean="0"/>
              <a:t>Aneequa</a:t>
            </a:r>
            <a:r>
              <a:rPr lang="en-US" sz="2400" dirty="0" smtClean="0"/>
              <a:t> </a:t>
            </a:r>
            <a:r>
              <a:rPr lang="en-US" sz="2400" dirty="0" err="1" smtClean="0"/>
              <a:t>Sundus</a:t>
            </a:r>
            <a:endParaRPr lang="en-US" sz="2400" dirty="0"/>
          </a:p>
          <a:p>
            <a:pPr lvl="0">
              <a:spcBef>
                <a:spcPts val="0"/>
              </a:spcBef>
            </a:pPr>
            <a:r>
              <a:rPr lang="en-US" sz="1800" dirty="0">
                <a:solidFill>
                  <a:srgbClr val="FFC000">
                    <a:lumMod val="50000"/>
                  </a:srgbClr>
                </a:solidFill>
                <a:hlinkClick r:id="rId2"/>
              </a:rPr>
              <a:t>@PhysiCell</a:t>
            </a:r>
            <a:endParaRPr lang="en-US" sz="1800" dirty="0">
              <a:solidFill>
                <a:srgbClr val="FFC000">
                  <a:lumMod val="50000"/>
                </a:srgbClr>
              </a:solidFill>
            </a:endParaRPr>
          </a:p>
        </p:txBody>
      </p:sp>
      <p:sp>
        <p:nvSpPr>
          <p:cNvPr id="4" name="Text Placeholder 3"/>
          <p:cNvSpPr>
            <a:spLocks noGrp="1"/>
          </p:cNvSpPr>
          <p:nvPr>
            <p:ph type="body" sz="quarter" idx="13"/>
          </p:nvPr>
        </p:nvSpPr>
        <p:spPr/>
        <p:txBody>
          <a:bodyPr/>
          <a:lstStyle/>
          <a:p>
            <a:r>
              <a:rPr lang="en-US" dirty="0"/>
              <a:t>July 25, 2021</a:t>
            </a:r>
          </a:p>
        </p:txBody>
      </p:sp>
      <p:pic>
        <p:nvPicPr>
          <p:cNvPr id="5" name="Graphic 4">
            <a:extLst>
              <a:ext uri="{FF2B5EF4-FFF2-40B4-BE49-F238E27FC236}">
                <a16:creationId xmlns:a16="http://schemas.microsoft.com/office/drawing/2014/main" id="{734F3219-C3E5-4037-A29B-5892A640AF9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3595633" y="3023604"/>
            <a:ext cx="228600" cy="228600"/>
          </a:xfrm>
          <a:prstGeom prst="rect">
            <a:avLst/>
          </a:prstGeom>
        </p:spPr>
      </p:pic>
      <p:sp>
        <p:nvSpPr>
          <p:cNvPr id="6" name="TextBox 5"/>
          <p:cNvSpPr txBox="1"/>
          <p:nvPr/>
        </p:nvSpPr>
        <p:spPr>
          <a:xfrm>
            <a:off x="134695" y="57090"/>
            <a:ext cx="3324628" cy="400110"/>
          </a:xfrm>
          <a:prstGeom prst="rect">
            <a:avLst/>
          </a:prstGeom>
          <a:noFill/>
        </p:spPr>
        <p:txBody>
          <a:bodyPr wrap="none" lIns="0" tIns="0" rIns="0" bIns="0" rtlCol="0">
            <a:spAutoFit/>
          </a:bodyPr>
          <a:lstStyle/>
          <a:p>
            <a:r>
              <a:rPr lang="en-US" b="1" dirty="0"/>
              <a:t>Slides, videos, links and more:</a:t>
            </a:r>
          </a:p>
          <a:p>
            <a:r>
              <a:rPr lang="en-US" dirty="0">
                <a:hlinkClick r:id="rId5"/>
              </a:rPr>
              <a:t>https://github.com/physicell-training/ws2021</a:t>
            </a:r>
            <a:endParaRPr lang="en-US" dirty="0"/>
          </a:p>
        </p:txBody>
      </p:sp>
      <p:pic>
        <p:nvPicPr>
          <p:cNvPr id="8" name="Picture 7"/>
          <p:cNvPicPr>
            <a:picLocks noChangeAspect="1"/>
          </p:cNvPicPr>
          <p:nvPr/>
        </p:nvPicPr>
        <p:blipFill>
          <a:blip r:embed="rId6"/>
          <a:stretch>
            <a:fillRect/>
          </a:stretch>
        </p:blipFill>
        <p:spPr>
          <a:xfrm>
            <a:off x="7589520" y="2880360"/>
            <a:ext cx="1371600" cy="1371600"/>
          </a:xfrm>
          <a:prstGeom prst="rect">
            <a:avLst/>
          </a:prstGeom>
        </p:spPr>
      </p:pic>
      <p:pic>
        <p:nvPicPr>
          <p:cNvPr id="9" name="Picture 8">
            <a:hlinkClick r:id="rId5"/>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4695" y="2487000"/>
            <a:ext cx="1828800" cy="1828800"/>
          </a:xfrm>
          <a:prstGeom prst="rect">
            <a:avLst/>
          </a:prstGeom>
        </p:spPr>
      </p:pic>
    </p:spTree>
    <p:extLst>
      <p:ext uri="{BB962C8B-B14F-4D97-AF65-F5344CB8AC3E}">
        <p14:creationId xmlns:p14="http://schemas.microsoft.com/office/powerpoint/2010/main" val="2374296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pic>
        <p:nvPicPr>
          <p:cNvPr id="3" name="Picture 2"/>
          <p:cNvPicPr>
            <a:picLocks noChangeAspect="1"/>
          </p:cNvPicPr>
          <p:nvPr/>
        </p:nvPicPr>
        <p:blipFill>
          <a:blip r:embed="rId2"/>
          <a:stretch>
            <a:fillRect/>
          </a:stretch>
        </p:blipFill>
        <p:spPr>
          <a:xfrm>
            <a:off x="1333023" y="831367"/>
            <a:ext cx="6477953" cy="3432632"/>
          </a:xfrm>
          <a:prstGeom prst="rect">
            <a:avLst/>
          </a:prstGeom>
        </p:spPr>
      </p:pic>
      <p:sp>
        <p:nvSpPr>
          <p:cNvPr id="5" name="Down Arrow 4"/>
          <p:cNvSpPr/>
          <p:nvPr/>
        </p:nvSpPr>
        <p:spPr>
          <a:xfrm>
            <a:off x="6198870" y="3256597"/>
            <a:ext cx="274320" cy="33528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7" name="Rectangle 6"/>
          <p:cNvSpPr/>
          <p:nvPr/>
        </p:nvSpPr>
        <p:spPr>
          <a:xfrm>
            <a:off x="5974080" y="3703320"/>
            <a:ext cx="830580" cy="35052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2118122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pic>
        <p:nvPicPr>
          <p:cNvPr id="4" name="Picture 3"/>
          <p:cNvPicPr>
            <a:picLocks noChangeAspect="1"/>
          </p:cNvPicPr>
          <p:nvPr/>
        </p:nvPicPr>
        <p:blipFill>
          <a:blip r:embed="rId2"/>
          <a:stretch>
            <a:fillRect/>
          </a:stretch>
        </p:blipFill>
        <p:spPr>
          <a:xfrm>
            <a:off x="1458277" y="735702"/>
            <a:ext cx="6024563" cy="3557093"/>
          </a:xfrm>
          <a:prstGeom prst="rect">
            <a:avLst/>
          </a:prstGeom>
        </p:spPr>
      </p:pic>
      <p:sp>
        <p:nvSpPr>
          <p:cNvPr id="6" name="TextBox 5"/>
          <p:cNvSpPr txBox="1"/>
          <p:nvPr/>
        </p:nvSpPr>
        <p:spPr>
          <a:xfrm>
            <a:off x="5074920" y="2964180"/>
            <a:ext cx="1950720" cy="200055"/>
          </a:xfrm>
          <a:prstGeom prst="rect">
            <a:avLst/>
          </a:prstGeom>
          <a:noFill/>
        </p:spPr>
        <p:txBody>
          <a:bodyPr wrap="square" lIns="0" tIns="0" rIns="0" bIns="0" rtlCol="0">
            <a:spAutoFit/>
          </a:bodyPr>
          <a:lstStyle/>
          <a:p>
            <a:r>
              <a:rPr lang="en-US" dirty="0" smtClean="0">
                <a:solidFill>
                  <a:schemeClr val="accent2"/>
                </a:solidFill>
              </a:rPr>
              <a:t>Wait installation…</a:t>
            </a:r>
          </a:p>
        </p:txBody>
      </p:sp>
    </p:spTree>
    <p:extLst>
      <p:ext uri="{BB962C8B-B14F-4D97-AF65-F5344CB8AC3E}">
        <p14:creationId xmlns:p14="http://schemas.microsoft.com/office/powerpoint/2010/main" val="1558647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sp>
        <p:nvSpPr>
          <p:cNvPr id="6" name="TextBox 5"/>
          <p:cNvSpPr txBox="1"/>
          <p:nvPr/>
        </p:nvSpPr>
        <p:spPr>
          <a:xfrm>
            <a:off x="5074920" y="2964180"/>
            <a:ext cx="1950720" cy="200055"/>
          </a:xfrm>
          <a:prstGeom prst="rect">
            <a:avLst/>
          </a:prstGeom>
          <a:noFill/>
        </p:spPr>
        <p:txBody>
          <a:bodyPr wrap="square" lIns="0" tIns="0" rIns="0" bIns="0" rtlCol="0">
            <a:spAutoFit/>
          </a:bodyPr>
          <a:lstStyle/>
          <a:p>
            <a:r>
              <a:rPr lang="en-US" dirty="0" smtClean="0">
                <a:solidFill>
                  <a:schemeClr val="accent2"/>
                </a:solidFill>
              </a:rPr>
              <a:t>Wait installation…</a:t>
            </a:r>
          </a:p>
        </p:txBody>
      </p:sp>
      <p:pic>
        <p:nvPicPr>
          <p:cNvPr id="3" name="Picture 2"/>
          <p:cNvPicPr>
            <a:picLocks noChangeAspect="1"/>
          </p:cNvPicPr>
          <p:nvPr/>
        </p:nvPicPr>
        <p:blipFill>
          <a:blip r:embed="rId2"/>
          <a:stretch>
            <a:fillRect/>
          </a:stretch>
        </p:blipFill>
        <p:spPr>
          <a:xfrm>
            <a:off x="1840230" y="735702"/>
            <a:ext cx="5657850" cy="3300413"/>
          </a:xfrm>
          <a:prstGeom prst="rect">
            <a:avLst/>
          </a:prstGeom>
        </p:spPr>
      </p:pic>
      <p:sp>
        <p:nvSpPr>
          <p:cNvPr id="7" name="Down Arrow 6"/>
          <p:cNvSpPr/>
          <p:nvPr/>
        </p:nvSpPr>
        <p:spPr>
          <a:xfrm>
            <a:off x="6739890" y="3156615"/>
            <a:ext cx="274320" cy="33528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8" name="Rectangle 7"/>
          <p:cNvSpPr/>
          <p:nvPr/>
        </p:nvSpPr>
        <p:spPr>
          <a:xfrm>
            <a:off x="6515100" y="3603338"/>
            <a:ext cx="830580" cy="35052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dirty="0"/>
          </a:p>
        </p:txBody>
      </p:sp>
    </p:spTree>
    <p:extLst>
      <p:ext uri="{BB962C8B-B14F-4D97-AF65-F5344CB8AC3E}">
        <p14:creationId xmlns:p14="http://schemas.microsoft.com/office/powerpoint/2010/main" val="18980475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sp>
        <p:nvSpPr>
          <p:cNvPr id="3" name="Content Placeholder 2"/>
          <p:cNvSpPr>
            <a:spLocks noGrp="1"/>
          </p:cNvSpPr>
          <p:nvPr>
            <p:ph idx="1"/>
          </p:nvPr>
        </p:nvSpPr>
        <p:spPr/>
        <p:txBody>
          <a:bodyPr/>
          <a:lstStyle/>
          <a:p>
            <a:r>
              <a:rPr lang="en-US" dirty="0" smtClean="0"/>
              <a:t>After MSYS2 command prompt is opened, please copy and paste following line. Then, press enter.</a:t>
            </a:r>
          </a:p>
          <a:p>
            <a:endParaRPr lang="en-US" dirty="0" smtClean="0"/>
          </a:p>
          <a:p>
            <a:pPr marL="0" indent="0">
              <a:buNone/>
            </a:pPr>
            <a:r>
              <a:rPr lang="en-US" sz="1400" dirty="0" err="1">
                <a:latin typeface="Courier New" panose="02070309020205020404" pitchFamily="49" charset="0"/>
                <a:cs typeface="Courier New" panose="02070309020205020404" pitchFamily="49" charset="0"/>
              </a:rPr>
              <a:t>pacman</a:t>
            </a:r>
            <a:r>
              <a:rPr lang="en-US" sz="1400" dirty="0">
                <a:latin typeface="Courier New" panose="02070309020205020404" pitchFamily="49" charset="0"/>
                <a:cs typeface="Courier New" panose="02070309020205020404" pitchFamily="49" charset="0"/>
              </a:rPr>
              <a:t> -S mingw-w64-x86_64-binutils mingw-w64-x86_64-gcc mingw-w64-x86_64-headers-git  mingw-w64-x86_64-gcc-libs mingw-w64-x86_64-libwinpthread-git mingw-w64-x86_64-winpthreads-git mingw-w64-x86_64-lapack mingw-w64-x86_64-openblas mingw-w64-x86_64-libxml2 mingw-w64-x86_64-bzip2 </a:t>
            </a:r>
            <a:r>
              <a:rPr lang="en-US" sz="1400" dirty="0" err="1">
                <a:latin typeface="Courier New" panose="02070309020205020404" pitchFamily="49" charset="0"/>
                <a:cs typeface="Courier New" panose="02070309020205020404" pitchFamily="49" charset="0"/>
              </a:rPr>
              <a:t>git</a:t>
            </a:r>
            <a:r>
              <a:rPr lang="en-US" sz="1400" dirty="0">
                <a:latin typeface="Courier New" panose="02070309020205020404" pitchFamily="49" charset="0"/>
                <a:cs typeface="Courier New" panose="02070309020205020404" pitchFamily="49" charset="0"/>
              </a:rPr>
              <a:t> </a:t>
            </a:r>
            <a:r>
              <a:rPr lang="en-US" sz="1400" dirty="0" smtClean="0">
                <a:latin typeface="Courier New" panose="02070309020205020404" pitchFamily="49" charset="0"/>
                <a:cs typeface="Courier New" panose="02070309020205020404" pitchFamily="49" charset="0"/>
              </a:rPr>
              <a:t>make</a:t>
            </a:r>
          </a:p>
          <a:p>
            <a:pPr marL="0" indent="0">
              <a:buNone/>
            </a:pPr>
            <a:endParaRPr lang="en-US" sz="1400" dirty="0">
              <a:latin typeface="Courier New" panose="02070309020205020404" pitchFamily="49" charset="0"/>
              <a:cs typeface="Courier New" panose="02070309020205020404" pitchFamily="49" charset="0"/>
            </a:endParaRPr>
          </a:p>
          <a:p>
            <a:pPr marL="0" indent="0">
              <a:buNone/>
            </a:pPr>
            <a:endParaRPr lang="en-US"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60959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pic>
        <p:nvPicPr>
          <p:cNvPr id="4" name="Content Placeholder 3"/>
          <p:cNvPicPr>
            <a:picLocks noGrp="1" noChangeAspect="1"/>
          </p:cNvPicPr>
          <p:nvPr>
            <p:ph idx="1"/>
          </p:nvPr>
        </p:nvPicPr>
        <p:blipFill>
          <a:blip r:embed="rId2"/>
          <a:stretch>
            <a:fillRect/>
          </a:stretch>
        </p:blipFill>
        <p:spPr>
          <a:xfrm>
            <a:off x="1473252" y="752475"/>
            <a:ext cx="6197496" cy="3748088"/>
          </a:xfrm>
          <a:prstGeom prst="rect">
            <a:avLst/>
          </a:prstGeom>
        </p:spPr>
      </p:pic>
    </p:spTree>
    <p:extLst>
      <p:ext uri="{BB962C8B-B14F-4D97-AF65-F5344CB8AC3E}">
        <p14:creationId xmlns:p14="http://schemas.microsoft.com/office/powerpoint/2010/main" val="2760392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sp>
        <p:nvSpPr>
          <p:cNvPr id="3" name="Content Placeholder 2"/>
          <p:cNvSpPr>
            <a:spLocks noGrp="1"/>
          </p:cNvSpPr>
          <p:nvPr>
            <p:ph idx="1"/>
          </p:nvPr>
        </p:nvSpPr>
        <p:spPr/>
        <p:txBody>
          <a:bodyPr/>
          <a:lstStyle/>
          <a:p>
            <a:r>
              <a:rPr lang="en-US" dirty="0" smtClean="0"/>
              <a:t>Give “y” (yes) answer to the msys2. </a:t>
            </a:r>
            <a:r>
              <a:rPr lang="en-US" dirty="0"/>
              <a:t>P</a:t>
            </a:r>
            <a:r>
              <a:rPr lang="en-US" dirty="0" smtClean="0"/>
              <a:t>ress enter…</a:t>
            </a:r>
            <a:endParaRPr lang="en-US" dirty="0"/>
          </a:p>
        </p:txBody>
      </p:sp>
      <p:pic>
        <p:nvPicPr>
          <p:cNvPr id="5" name="Picture 4"/>
          <p:cNvPicPr>
            <a:picLocks noChangeAspect="1"/>
          </p:cNvPicPr>
          <p:nvPr/>
        </p:nvPicPr>
        <p:blipFill>
          <a:blip r:embed="rId2"/>
          <a:stretch>
            <a:fillRect/>
          </a:stretch>
        </p:blipFill>
        <p:spPr>
          <a:xfrm>
            <a:off x="891540" y="1286382"/>
            <a:ext cx="4884420" cy="2955334"/>
          </a:xfrm>
          <a:prstGeom prst="rect">
            <a:avLst/>
          </a:prstGeom>
        </p:spPr>
      </p:pic>
    </p:spTree>
    <p:extLst>
      <p:ext uri="{BB962C8B-B14F-4D97-AF65-F5344CB8AC3E}">
        <p14:creationId xmlns:p14="http://schemas.microsoft.com/office/powerpoint/2010/main" val="4027743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sp>
        <p:nvSpPr>
          <p:cNvPr id="3" name="Content Placeholder 2"/>
          <p:cNvSpPr>
            <a:spLocks noGrp="1"/>
          </p:cNvSpPr>
          <p:nvPr>
            <p:ph idx="1"/>
          </p:nvPr>
        </p:nvSpPr>
        <p:spPr/>
        <p:txBody>
          <a:bodyPr/>
          <a:lstStyle/>
          <a:p>
            <a:r>
              <a:rPr lang="en-US" dirty="0" smtClean="0"/>
              <a:t>It will take some time to install all required libraries. But in the end, you should not see any errors.</a:t>
            </a:r>
            <a:endParaRPr lang="en-US" dirty="0"/>
          </a:p>
        </p:txBody>
      </p:sp>
      <p:pic>
        <p:nvPicPr>
          <p:cNvPr id="4" name="Picture 3"/>
          <p:cNvPicPr>
            <a:picLocks noChangeAspect="1"/>
          </p:cNvPicPr>
          <p:nvPr/>
        </p:nvPicPr>
        <p:blipFill>
          <a:blip r:embed="rId2"/>
          <a:stretch>
            <a:fillRect/>
          </a:stretch>
        </p:blipFill>
        <p:spPr>
          <a:xfrm>
            <a:off x="1116330" y="1518222"/>
            <a:ext cx="4758690" cy="2873416"/>
          </a:xfrm>
          <a:prstGeom prst="rect">
            <a:avLst/>
          </a:prstGeom>
        </p:spPr>
      </p:pic>
    </p:spTree>
    <p:extLst>
      <p:ext uri="{BB962C8B-B14F-4D97-AF65-F5344CB8AC3E}">
        <p14:creationId xmlns:p14="http://schemas.microsoft.com/office/powerpoint/2010/main" val="2070868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directories to PATH</a:t>
            </a:r>
            <a:endParaRPr lang="en-US" dirty="0"/>
          </a:p>
        </p:txBody>
      </p:sp>
      <p:sp>
        <p:nvSpPr>
          <p:cNvPr id="3" name="Content Placeholder 2"/>
          <p:cNvSpPr>
            <a:spLocks noGrp="1"/>
          </p:cNvSpPr>
          <p:nvPr>
            <p:ph idx="1"/>
          </p:nvPr>
        </p:nvSpPr>
        <p:spPr/>
        <p:txBody>
          <a:bodyPr/>
          <a:lstStyle/>
          <a:p>
            <a:r>
              <a:rPr lang="en-US" dirty="0" smtClean="0"/>
              <a:t>Please go to environmental variables with searching on Windows Start Menu.</a:t>
            </a:r>
            <a:endParaRPr lang="en-US" dirty="0"/>
          </a:p>
        </p:txBody>
      </p:sp>
      <p:pic>
        <p:nvPicPr>
          <p:cNvPr id="4" name="Picture 3"/>
          <p:cNvPicPr>
            <a:picLocks noChangeAspect="1"/>
          </p:cNvPicPr>
          <p:nvPr/>
        </p:nvPicPr>
        <p:blipFill rotWithShape="1">
          <a:blip r:embed="rId2"/>
          <a:srcRect t="10697"/>
          <a:stretch/>
        </p:blipFill>
        <p:spPr>
          <a:xfrm>
            <a:off x="1377315" y="1065114"/>
            <a:ext cx="2310765" cy="3451736"/>
          </a:xfrm>
          <a:prstGeom prst="rect">
            <a:avLst/>
          </a:prstGeom>
        </p:spPr>
      </p:pic>
      <p:pic>
        <p:nvPicPr>
          <p:cNvPr id="5" name="Picture 4"/>
          <p:cNvPicPr>
            <a:picLocks noChangeAspect="1"/>
          </p:cNvPicPr>
          <p:nvPr/>
        </p:nvPicPr>
        <p:blipFill>
          <a:blip r:embed="rId3"/>
          <a:stretch>
            <a:fillRect/>
          </a:stretch>
        </p:blipFill>
        <p:spPr>
          <a:xfrm>
            <a:off x="4970318" y="1065114"/>
            <a:ext cx="3297382" cy="3467100"/>
          </a:xfrm>
          <a:prstGeom prst="rect">
            <a:avLst/>
          </a:prstGeom>
        </p:spPr>
      </p:pic>
      <p:sp>
        <p:nvSpPr>
          <p:cNvPr id="6" name="Rectangle 5"/>
          <p:cNvSpPr/>
          <p:nvPr/>
        </p:nvSpPr>
        <p:spPr>
          <a:xfrm>
            <a:off x="1668780" y="1257300"/>
            <a:ext cx="2019300" cy="41148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Rectangle 6"/>
          <p:cNvSpPr/>
          <p:nvPr/>
        </p:nvSpPr>
        <p:spPr>
          <a:xfrm>
            <a:off x="6972299" y="3840480"/>
            <a:ext cx="1201189" cy="21336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8" name="Down Arrow 7"/>
          <p:cNvSpPr/>
          <p:nvPr/>
        </p:nvSpPr>
        <p:spPr>
          <a:xfrm>
            <a:off x="7543800" y="3436620"/>
            <a:ext cx="198120" cy="35052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155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directories to PATH</a:t>
            </a:r>
          </a:p>
        </p:txBody>
      </p:sp>
      <p:sp>
        <p:nvSpPr>
          <p:cNvPr id="3" name="Content Placeholder 2"/>
          <p:cNvSpPr>
            <a:spLocks noGrp="1"/>
          </p:cNvSpPr>
          <p:nvPr>
            <p:ph idx="1"/>
          </p:nvPr>
        </p:nvSpPr>
        <p:spPr>
          <a:xfrm>
            <a:off x="0" y="751756"/>
            <a:ext cx="5403576" cy="3749040"/>
          </a:xfrm>
        </p:spPr>
        <p:txBody>
          <a:bodyPr/>
          <a:lstStyle/>
          <a:p>
            <a:r>
              <a:rPr lang="en-US" dirty="0" smtClean="0"/>
              <a:t>Please select to SYSTEM PATH and press “Edit…”</a:t>
            </a:r>
          </a:p>
        </p:txBody>
      </p:sp>
      <p:pic>
        <p:nvPicPr>
          <p:cNvPr id="5" name="Picture 4"/>
          <p:cNvPicPr>
            <a:picLocks noChangeAspect="1"/>
          </p:cNvPicPr>
          <p:nvPr/>
        </p:nvPicPr>
        <p:blipFill>
          <a:blip r:embed="rId2"/>
          <a:stretch>
            <a:fillRect/>
          </a:stretch>
        </p:blipFill>
        <p:spPr>
          <a:xfrm>
            <a:off x="5479776" y="477436"/>
            <a:ext cx="3568974" cy="3931920"/>
          </a:xfrm>
          <a:prstGeom prst="rect">
            <a:avLst/>
          </a:prstGeom>
        </p:spPr>
      </p:pic>
      <p:sp>
        <p:nvSpPr>
          <p:cNvPr id="6" name="Rectangle 5"/>
          <p:cNvSpPr/>
          <p:nvPr/>
        </p:nvSpPr>
        <p:spPr>
          <a:xfrm>
            <a:off x="7749540" y="3733800"/>
            <a:ext cx="652548" cy="21336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Rectangle 6"/>
          <p:cNvSpPr/>
          <p:nvPr/>
        </p:nvSpPr>
        <p:spPr>
          <a:xfrm>
            <a:off x="5585459" y="3086100"/>
            <a:ext cx="3314701" cy="185504"/>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5808382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directories to PATH</a:t>
            </a:r>
            <a:endParaRPr lang="en-US" dirty="0"/>
          </a:p>
        </p:txBody>
      </p:sp>
      <p:sp>
        <p:nvSpPr>
          <p:cNvPr id="3" name="Content Placeholder 2"/>
          <p:cNvSpPr>
            <a:spLocks noGrp="1"/>
          </p:cNvSpPr>
          <p:nvPr>
            <p:ph idx="1"/>
          </p:nvPr>
        </p:nvSpPr>
        <p:spPr>
          <a:xfrm>
            <a:off x="0" y="751756"/>
            <a:ext cx="5195022" cy="3749040"/>
          </a:xfrm>
        </p:spPr>
        <p:txBody>
          <a:bodyPr/>
          <a:lstStyle/>
          <a:p>
            <a:r>
              <a:rPr lang="en-US" dirty="0" smtClean="0"/>
              <a:t>Please press “New”. And add following</a:t>
            </a:r>
            <a:r>
              <a:rPr lang="en-US" dirty="0"/>
              <a:t> </a:t>
            </a:r>
            <a:r>
              <a:rPr lang="en-US" dirty="0" smtClean="0"/>
              <a:t>paths to there:</a:t>
            </a:r>
          </a:p>
          <a:p>
            <a:endParaRPr lang="en-US" dirty="0"/>
          </a:p>
          <a:p>
            <a:pPr marL="0" indent="0">
              <a:buNone/>
            </a:pPr>
            <a:r>
              <a:rPr lang="en-US" dirty="0" smtClean="0"/>
              <a:t>C</a:t>
            </a:r>
            <a:r>
              <a:rPr lang="en-US" dirty="0"/>
              <a:t>:\msys64\mingw64\bin</a:t>
            </a:r>
          </a:p>
          <a:p>
            <a:pPr marL="0" indent="0">
              <a:buNone/>
            </a:pPr>
            <a:r>
              <a:rPr lang="en-US" dirty="0"/>
              <a:t>C:\msys64\usr\bin</a:t>
            </a:r>
          </a:p>
          <a:p>
            <a:pPr marL="0" indent="0">
              <a:buNone/>
            </a:pPr>
            <a:r>
              <a:rPr lang="en-US" dirty="0"/>
              <a:t>.\</a:t>
            </a:r>
            <a:r>
              <a:rPr lang="en-US" dirty="0" err="1"/>
              <a:t>addons</a:t>
            </a:r>
            <a:r>
              <a:rPr lang="en-US" dirty="0"/>
              <a:t>\</a:t>
            </a:r>
            <a:r>
              <a:rPr lang="en-US" dirty="0" err="1"/>
              <a:t>libRoadrunner</a:t>
            </a:r>
            <a:r>
              <a:rPr lang="en-US" dirty="0"/>
              <a:t>\roadrunner\bin</a:t>
            </a:r>
            <a:endParaRPr lang="en-US" dirty="0" smtClean="0"/>
          </a:p>
        </p:txBody>
      </p:sp>
      <p:pic>
        <p:nvPicPr>
          <p:cNvPr id="6" name="Picture 5"/>
          <p:cNvPicPr>
            <a:picLocks noChangeAspect="1"/>
          </p:cNvPicPr>
          <p:nvPr/>
        </p:nvPicPr>
        <p:blipFill>
          <a:blip r:embed="rId2"/>
          <a:stretch>
            <a:fillRect/>
          </a:stretch>
        </p:blipFill>
        <p:spPr>
          <a:xfrm>
            <a:off x="5195022" y="477912"/>
            <a:ext cx="3788958" cy="3946207"/>
          </a:xfrm>
          <a:prstGeom prst="rect">
            <a:avLst/>
          </a:prstGeom>
        </p:spPr>
      </p:pic>
      <p:sp>
        <p:nvSpPr>
          <p:cNvPr id="7" name="Rectangle 6"/>
          <p:cNvSpPr/>
          <p:nvPr/>
        </p:nvSpPr>
        <p:spPr>
          <a:xfrm>
            <a:off x="8075814" y="1079892"/>
            <a:ext cx="652548" cy="21336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9266099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 very much for watching!</a:t>
            </a:r>
            <a:endParaRPr lang="en-US" dirty="0"/>
          </a:p>
        </p:txBody>
      </p:sp>
    </p:spTree>
    <p:extLst>
      <p:ext uri="{BB962C8B-B14F-4D97-AF65-F5344CB8AC3E}">
        <p14:creationId xmlns:p14="http://schemas.microsoft.com/office/powerpoint/2010/main" val="25656369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directories to PATH</a:t>
            </a:r>
          </a:p>
        </p:txBody>
      </p:sp>
      <p:pic>
        <p:nvPicPr>
          <p:cNvPr id="4" name="Content Placeholder 3"/>
          <p:cNvPicPr>
            <a:picLocks noGrp="1" noChangeAspect="1"/>
          </p:cNvPicPr>
          <p:nvPr>
            <p:ph idx="1"/>
          </p:nvPr>
        </p:nvPicPr>
        <p:blipFill>
          <a:blip r:embed="rId2"/>
          <a:stretch>
            <a:fillRect/>
          </a:stretch>
        </p:blipFill>
        <p:spPr>
          <a:xfrm>
            <a:off x="5228639" y="735702"/>
            <a:ext cx="3548281" cy="3748088"/>
          </a:xfrm>
          <a:prstGeom prst="rect">
            <a:avLst/>
          </a:prstGeom>
        </p:spPr>
      </p:pic>
      <p:sp>
        <p:nvSpPr>
          <p:cNvPr id="6" name="Content Placeholder 2"/>
          <p:cNvSpPr txBox="1">
            <a:spLocks/>
          </p:cNvSpPr>
          <p:nvPr/>
        </p:nvSpPr>
        <p:spPr>
          <a:xfrm>
            <a:off x="0" y="751756"/>
            <a:ext cx="5195022" cy="3749040"/>
          </a:xfrm>
          <a:prstGeom prst="rect">
            <a:avLst/>
          </a:prstGeom>
        </p:spPr>
        <p:txBody>
          <a:bodyPr vert="horz" lIns="182880" tIns="45720" rIns="182880" bIns="45720" rtlCol="0">
            <a:normAutofit/>
          </a:bodyPr>
          <a:lst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smtClean="0"/>
              <a:t>Then please “MOVE UP”, newly added three paths.</a:t>
            </a:r>
          </a:p>
          <a:p>
            <a:r>
              <a:rPr lang="en-US" dirty="0" smtClean="0"/>
              <a:t>The list should like the following image.</a:t>
            </a:r>
          </a:p>
        </p:txBody>
      </p:sp>
      <p:sp>
        <p:nvSpPr>
          <p:cNvPr id="7" name="Rectangle 6"/>
          <p:cNvSpPr/>
          <p:nvPr/>
        </p:nvSpPr>
        <p:spPr>
          <a:xfrm>
            <a:off x="7885314" y="2451016"/>
            <a:ext cx="652548" cy="21336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8" name="Rectangle 7"/>
          <p:cNvSpPr/>
          <p:nvPr/>
        </p:nvSpPr>
        <p:spPr>
          <a:xfrm>
            <a:off x="5593080" y="1356360"/>
            <a:ext cx="2292234" cy="36576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1472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Anaconda</a:t>
            </a:r>
            <a:endParaRPr lang="en-US" dirty="0"/>
          </a:p>
        </p:txBody>
      </p:sp>
      <p:sp>
        <p:nvSpPr>
          <p:cNvPr id="3" name="Content Placeholder 2"/>
          <p:cNvSpPr>
            <a:spLocks noGrp="1"/>
          </p:cNvSpPr>
          <p:nvPr>
            <p:ph idx="1"/>
          </p:nvPr>
        </p:nvSpPr>
        <p:spPr/>
        <p:txBody>
          <a:bodyPr/>
          <a:lstStyle/>
          <a:p>
            <a:r>
              <a:rPr lang="en-US" dirty="0" smtClean="0"/>
              <a:t>Please proceed </a:t>
            </a:r>
            <a:r>
              <a:rPr lang="en-US" dirty="0"/>
              <a:t>following link:</a:t>
            </a:r>
            <a:br>
              <a:rPr lang="en-US" dirty="0"/>
            </a:br>
            <a:r>
              <a:rPr lang="en-US" dirty="0">
                <a:hlinkClick r:id="rId2"/>
              </a:rPr>
              <a:t>https://</a:t>
            </a:r>
            <a:r>
              <a:rPr lang="en-US" dirty="0" smtClean="0">
                <a:hlinkClick r:id="rId2"/>
              </a:rPr>
              <a:t>www.anaconda.com/products/individual</a:t>
            </a:r>
            <a:endParaRPr lang="en-US" dirty="0" smtClean="0"/>
          </a:p>
          <a:p>
            <a:endParaRPr lang="en-US" dirty="0"/>
          </a:p>
        </p:txBody>
      </p:sp>
      <p:pic>
        <p:nvPicPr>
          <p:cNvPr id="4" name="Picture 3"/>
          <p:cNvPicPr>
            <a:picLocks noChangeAspect="1"/>
          </p:cNvPicPr>
          <p:nvPr/>
        </p:nvPicPr>
        <p:blipFill rotWithShape="1">
          <a:blip r:embed="rId3"/>
          <a:srcRect t="15689"/>
          <a:stretch/>
        </p:blipFill>
        <p:spPr>
          <a:xfrm>
            <a:off x="1261109" y="1623059"/>
            <a:ext cx="6633871" cy="2484121"/>
          </a:xfrm>
          <a:prstGeom prst="rect">
            <a:avLst/>
          </a:prstGeom>
        </p:spPr>
      </p:pic>
      <p:sp>
        <p:nvSpPr>
          <p:cNvPr id="5" name="Rectangle 4"/>
          <p:cNvSpPr/>
          <p:nvPr/>
        </p:nvSpPr>
        <p:spPr>
          <a:xfrm>
            <a:off x="5852160" y="2987040"/>
            <a:ext cx="1386840" cy="44196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0957884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Anaconda</a:t>
            </a:r>
            <a:endParaRPr lang="en-US" dirty="0"/>
          </a:p>
        </p:txBody>
      </p:sp>
      <p:sp>
        <p:nvSpPr>
          <p:cNvPr id="3" name="Content Placeholder 2"/>
          <p:cNvSpPr>
            <a:spLocks noGrp="1"/>
          </p:cNvSpPr>
          <p:nvPr>
            <p:ph idx="1"/>
          </p:nvPr>
        </p:nvSpPr>
        <p:spPr>
          <a:xfrm>
            <a:off x="0" y="751756"/>
            <a:ext cx="4533900" cy="3749040"/>
          </a:xfrm>
        </p:spPr>
        <p:txBody>
          <a:bodyPr/>
          <a:lstStyle/>
          <a:p>
            <a:r>
              <a:rPr lang="en-US" dirty="0" smtClean="0"/>
              <a:t>Please install for all users. (This is step is required for msys2 path priorities)</a:t>
            </a:r>
          </a:p>
          <a:p>
            <a:r>
              <a:rPr lang="en-US" dirty="0" smtClean="0"/>
              <a:t>If you cannot install for all users. Please add msys2 paths for current user in the environmental variables. (Instead of systems variables, please use upper user variables)</a:t>
            </a:r>
          </a:p>
          <a:p>
            <a:endParaRPr lang="en-US" dirty="0"/>
          </a:p>
        </p:txBody>
      </p:sp>
      <p:pic>
        <p:nvPicPr>
          <p:cNvPr id="4" name="Picture 3"/>
          <p:cNvPicPr>
            <a:picLocks noChangeAspect="1"/>
          </p:cNvPicPr>
          <p:nvPr/>
        </p:nvPicPr>
        <p:blipFill>
          <a:blip r:embed="rId2"/>
          <a:stretch>
            <a:fillRect/>
          </a:stretch>
        </p:blipFill>
        <p:spPr>
          <a:xfrm>
            <a:off x="5024437" y="876395"/>
            <a:ext cx="3914983" cy="3101245"/>
          </a:xfrm>
          <a:prstGeom prst="rect">
            <a:avLst/>
          </a:prstGeom>
        </p:spPr>
      </p:pic>
    </p:spTree>
    <p:extLst>
      <p:ext uri="{BB962C8B-B14F-4D97-AF65-F5344CB8AC3E}">
        <p14:creationId xmlns:p14="http://schemas.microsoft.com/office/powerpoint/2010/main" val="13825284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Anaconda</a:t>
            </a:r>
            <a:endParaRPr lang="en-US" dirty="0"/>
          </a:p>
        </p:txBody>
      </p:sp>
      <p:sp>
        <p:nvSpPr>
          <p:cNvPr id="3" name="Content Placeholder 2"/>
          <p:cNvSpPr>
            <a:spLocks noGrp="1"/>
          </p:cNvSpPr>
          <p:nvPr>
            <p:ph idx="1"/>
          </p:nvPr>
        </p:nvSpPr>
        <p:spPr/>
        <p:txBody>
          <a:bodyPr/>
          <a:lstStyle/>
          <a:p>
            <a:r>
              <a:rPr lang="en-US" dirty="0" smtClean="0"/>
              <a:t>Please select option for adding Anaconda to the path.</a:t>
            </a:r>
          </a:p>
          <a:p>
            <a:endParaRPr lang="en-US" dirty="0"/>
          </a:p>
        </p:txBody>
      </p:sp>
      <p:pic>
        <p:nvPicPr>
          <p:cNvPr id="5" name="Picture 4"/>
          <p:cNvPicPr>
            <a:picLocks noChangeAspect="1"/>
          </p:cNvPicPr>
          <p:nvPr/>
        </p:nvPicPr>
        <p:blipFill>
          <a:blip r:embed="rId2"/>
          <a:stretch>
            <a:fillRect/>
          </a:stretch>
        </p:blipFill>
        <p:spPr>
          <a:xfrm>
            <a:off x="2240280" y="1095375"/>
            <a:ext cx="4533900" cy="3486150"/>
          </a:xfrm>
          <a:prstGeom prst="rect">
            <a:avLst/>
          </a:prstGeom>
        </p:spPr>
      </p:pic>
      <p:sp>
        <p:nvSpPr>
          <p:cNvPr id="6" name="Rectangle 5"/>
          <p:cNvSpPr/>
          <p:nvPr/>
        </p:nvSpPr>
        <p:spPr>
          <a:xfrm>
            <a:off x="2468880" y="1992630"/>
            <a:ext cx="3710940" cy="868680"/>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4019199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Anaconda</a:t>
            </a:r>
            <a:endParaRPr lang="en-US" dirty="0"/>
          </a:p>
        </p:txBody>
      </p:sp>
      <p:sp>
        <p:nvSpPr>
          <p:cNvPr id="3" name="Content Placeholder 2"/>
          <p:cNvSpPr>
            <a:spLocks noGrp="1"/>
          </p:cNvSpPr>
          <p:nvPr>
            <p:ph idx="1"/>
          </p:nvPr>
        </p:nvSpPr>
        <p:spPr/>
        <p:txBody>
          <a:bodyPr/>
          <a:lstStyle/>
          <a:p>
            <a:r>
              <a:rPr lang="en-US" dirty="0" smtClean="0"/>
              <a:t>Installation…</a:t>
            </a:r>
            <a:endParaRPr lang="en-US" dirty="0"/>
          </a:p>
        </p:txBody>
      </p:sp>
      <p:pic>
        <p:nvPicPr>
          <p:cNvPr id="4" name="Picture 3"/>
          <p:cNvPicPr>
            <a:picLocks noChangeAspect="1"/>
          </p:cNvPicPr>
          <p:nvPr/>
        </p:nvPicPr>
        <p:blipFill>
          <a:blip r:embed="rId2"/>
          <a:stretch>
            <a:fillRect/>
          </a:stretch>
        </p:blipFill>
        <p:spPr>
          <a:xfrm>
            <a:off x="2092642" y="813435"/>
            <a:ext cx="4562475" cy="3486150"/>
          </a:xfrm>
          <a:prstGeom prst="rect">
            <a:avLst/>
          </a:prstGeom>
        </p:spPr>
      </p:pic>
    </p:spTree>
    <p:extLst>
      <p:ext uri="{BB962C8B-B14F-4D97-AF65-F5344CB8AC3E}">
        <p14:creationId xmlns:p14="http://schemas.microsoft.com/office/powerpoint/2010/main" val="5920172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Module : “biorobots”</a:t>
            </a:r>
            <a:endParaRPr lang="en-US" dirty="0"/>
          </a:p>
        </p:txBody>
      </p:sp>
      <p:sp>
        <p:nvSpPr>
          <p:cNvPr id="3" name="Content Placeholder 2"/>
          <p:cNvSpPr>
            <a:spLocks noGrp="1"/>
          </p:cNvSpPr>
          <p:nvPr>
            <p:ph idx="1"/>
          </p:nvPr>
        </p:nvSpPr>
        <p:spPr/>
        <p:txBody>
          <a:bodyPr/>
          <a:lstStyle/>
          <a:p>
            <a:r>
              <a:rPr lang="en-US" dirty="0" smtClean="0"/>
              <a:t>At this moment PhysiCell is ready to work. Let’s try “biorobots”, first.</a:t>
            </a:r>
          </a:p>
          <a:p>
            <a:r>
              <a:rPr lang="en-US" dirty="0" smtClean="0"/>
              <a:t>Open command prompt from Start menu with typing “</a:t>
            </a:r>
            <a:r>
              <a:rPr lang="en-US" dirty="0" err="1" smtClean="0"/>
              <a:t>cmd</a:t>
            </a:r>
            <a:r>
              <a:rPr lang="en-US" dirty="0" smtClean="0"/>
              <a:t>”.</a:t>
            </a:r>
          </a:p>
          <a:p>
            <a:endParaRPr lang="en-US" dirty="0"/>
          </a:p>
        </p:txBody>
      </p:sp>
      <p:pic>
        <p:nvPicPr>
          <p:cNvPr id="4" name="Picture 3"/>
          <p:cNvPicPr>
            <a:picLocks noChangeAspect="1"/>
          </p:cNvPicPr>
          <p:nvPr/>
        </p:nvPicPr>
        <p:blipFill>
          <a:blip r:embed="rId2"/>
          <a:stretch>
            <a:fillRect/>
          </a:stretch>
        </p:blipFill>
        <p:spPr>
          <a:xfrm>
            <a:off x="1658304" y="1653540"/>
            <a:ext cx="4440758" cy="2575560"/>
          </a:xfrm>
          <a:prstGeom prst="rect">
            <a:avLst/>
          </a:prstGeom>
        </p:spPr>
      </p:pic>
    </p:spTree>
    <p:extLst>
      <p:ext uri="{BB962C8B-B14F-4D97-AF65-F5344CB8AC3E}">
        <p14:creationId xmlns:p14="http://schemas.microsoft.com/office/powerpoint/2010/main" val="42390983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Going to PhysiCell folder</a:t>
            </a:r>
            <a:endParaRPr lang="en-US" dirty="0"/>
          </a:p>
        </p:txBody>
      </p:sp>
      <p:sp>
        <p:nvSpPr>
          <p:cNvPr id="3" name="Content Placeholder 2"/>
          <p:cNvSpPr>
            <a:spLocks noGrp="1"/>
          </p:cNvSpPr>
          <p:nvPr>
            <p:ph idx="1"/>
          </p:nvPr>
        </p:nvSpPr>
        <p:spPr>
          <a:xfrm>
            <a:off x="0" y="751756"/>
            <a:ext cx="4729881" cy="3749040"/>
          </a:xfrm>
        </p:spPr>
        <p:txBody>
          <a:bodyPr/>
          <a:lstStyle/>
          <a:p>
            <a:r>
              <a:rPr lang="en-US" sz="1800" dirty="0" smtClean="0"/>
              <a:t>Proceed to the PhysiCell folder at File Browser.</a:t>
            </a:r>
          </a:p>
          <a:p>
            <a:r>
              <a:rPr lang="en-US" sz="1800" dirty="0" smtClean="0"/>
              <a:t>Click to the directory address from top.</a:t>
            </a:r>
            <a:endParaRPr lang="en-US" dirty="0" smtClean="0"/>
          </a:p>
          <a:p>
            <a:r>
              <a:rPr lang="en-US" sz="1800" dirty="0" smtClean="0"/>
              <a:t>Copy it</a:t>
            </a:r>
          </a:p>
          <a:p>
            <a:endParaRPr lang="en-US" sz="1800" dirty="0" smtClean="0"/>
          </a:p>
        </p:txBody>
      </p:sp>
      <p:pic>
        <p:nvPicPr>
          <p:cNvPr id="4" name="Picture 3"/>
          <p:cNvPicPr>
            <a:picLocks noChangeAspect="1"/>
          </p:cNvPicPr>
          <p:nvPr/>
        </p:nvPicPr>
        <p:blipFill rotWithShape="1">
          <a:blip r:embed="rId2"/>
          <a:srcRect r="15165"/>
          <a:stretch/>
        </p:blipFill>
        <p:spPr>
          <a:xfrm>
            <a:off x="4729882" y="735702"/>
            <a:ext cx="4354914" cy="3522143"/>
          </a:xfrm>
          <a:prstGeom prst="rect">
            <a:avLst/>
          </a:prstGeom>
        </p:spPr>
      </p:pic>
    </p:spTree>
    <p:extLst>
      <p:ext uri="{BB962C8B-B14F-4D97-AF65-F5344CB8AC3E}">
        <p14:creationId xmlns:p14="http://schemas.microsoft.com/office/powerpoint/2010/main" val="6461728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Going to PhysiCell folder</a:t>
            </a:r>
          </a:p>
        </p:txBody>
      </p:sp>
      <p:sp>
        <p:nvSpPr>
          <p:cNvPr id="3" name="Content Placeholder 2"/>
          <p:cNvSpPr>
            <a:spLocks noGrp="1"/>
          </p:cNvSpPr>
          <p:nvPr>
            <p:ph idx="1"/>
          </p:nvPr>
        </p:nvSpPr>
        <p:spPr/>
        <p:txBody>
          <a:bodyPr/>
          <a:lstStyle/>
          <a:p>
            <a:r>
              <a:rPr lang="en-US" dirty="0" smtClean="0"/>
              <a:t>Type “cd” and paste the copied directory with space between them.</a:t>
            </a:r>
            <a:endParaRPr lang="en-US" dirty="0"/>
          </a:p>
        </p:txBody>
      </p:sp>
      <p:pic>
        <p:nvPicPr>
          <p:cNvPr id="4" name="Picture 3"/>
          <p:cNvPicPr>
            <a:picLocks noChangeAspect="1"/>
          </p:cNvPicPr>
          <p:nvPr/>
        </p:nvPicPr>
        <p:blipFill>
          <a:blip r:embed="rId2"/>
          <a:stretch>
            <a:fillRect/>
          </a:stretch>
        </p:blipFill>
        <p:spPr>
          <a:xfrm>
            <a:off x="408478" y="1556803"/>
            <a:ext cx="7725532" cy="2138945"/>
          </a:xfrm>
          <a:prstGeom prst="rect">
            <a:avLst/>
          </a:prstGeom>
        </p:spPr>
      </p:pic>
      <p:sp>
        <p:nvSpPr>
          <p:cNvPr id="5" name="Rectangle 4"/>
          <p:cNvSpPr/>
          <p:nvPr/>
        </p:nvSpPr>
        <p:spPr>
          <a:xfrm>
            <a:off x="1460409" y="2223505"/>
            <a:ext cx="2966866" cy="190774"/>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1261746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Modules (biorobots)</a:t>
            </a:r>
            <a:endParaRPr lang="en-US" dirty="0"/>
          </a:p>
        </p:txBody>
      </p:sp>
      <p:sp>
        <p:nvSpPr>
          <p:cNvPr id="3" name="Content Placeholder 2"/>
          <p:cNvSpPr>
            <a:spLocks noGrp="1"/>
          </p:cNvSpPr>
          <p:nvPr>
            <p:ph idx="1"/>
          </p:nvPr>
        </p:nvSpPr>
        <p:spPr/>
        <p:txBody>
          <a:bodyPr>
            <a:normAutofit/>
          </a:bodyPr>
          <a:lstStyle/>
          <a:p>
            <a:r>
              <a:rPr lang="en-US" dirty="0" smtClean="0"/>
              <a:t>Let’s compile “biorobots” sample project first.</a:t>
            </a:r>
          </a:p>
          <a:p>
            <a:r>
              <a:rPr lang="en-US" dirty="0" smtClean="0"/>
              <a:t>Please run following commands in the command prompt.</a:t>
            </a:r>
          </a:p>
          <a:p>
            <a:pPr marL="0" indent="0">
              <a:buNone/>
            </a:pPr>
            <a:r>
              <a:rPr lang="en-US" dirty="0">
                <a:latin typeface="Courier New" panose="02070309020205020404" pitchFamily="49" charset="0"/>
                <a:cs typeface="Courier New" panose="02070309020205020404" pitchFamily="49" charset="0"/>
              </a:rPr>
              <a:t>make </a:t>
            </a:r>
            <a:r>
              <a:rPr lang="en-US" dirty="0" err="1">
                <a:latin typeface="Courier New" panose="02070309020205020404" pitchFamily="49" charset="0"/>
                <a:cs typeface="Courier New" panose="02070309020205020404" pitchFamily="49" charset="0"/>
              </a:rPr>
              <a:t>biorobots</a:t>
            </a:r>
            <a:r>
              <a:rPr lang="en-US" dirty="0">
                <a:latin typeface="Courier New" panose="02070309020205020404" pitchFamily="49" charset="0"/>
                <a:cs typeface="Courier New" panose="02070309020205020404" pitchFamily="49" charset="0"/>
              </a:rPr>
              <a:t>-sample</a:t>
            </a:r>
          </a:p>
          <a:p>
            <a:pPr marL="0" indent="0">
              <a:buNone/>
            </a:pPr>
            <a:r>
              <a:rPr lang="en-US" dirty="0" smtClean="0">
                <a:latin typeface="Courier New" panose="02070309020205020404" pitchFamily="49" charset="0"/>
                <a:cs typeface="Courier New" panose="02070309020205020404" pitchFamily="49" charset="0"/>
              </a:rPr>
              <a:t>make</a:t>
            </a:r>
            <a:endParaRPr lang="en-US" dirty="0" smtClean="0"/>
          </a:p>
          <a:p>
            <a:r>
              <a:rPr lang="en-US" dirty="0" smtClean="0"/>
              <a:t>This should successfully compiles biorobots</a:t>
            </a:r>
            <a:r>
              <a:rPr lang="en-US" dirty="0"/>
              <a:t> </a:t>
            </a:r>
            <a:r>
              <a:rPr lang="en-US" dirty="0" smtClean="0"/>
              <a:t>sample project that ready to run with following command.</a:t>
            </a:r>
          </a:p>
          <a:p>
            <a:pPr marL="0" indent="0">
              <a:buNone/>
            </a:pP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biorobots.exe</a:t>
            </a:r>
            <a:endParaRPr lang="en-US" dirty="0" smtClean="0"/>
          </a:p>
          <a:p>
            <a:pPr marL="0" indent="0">
              <a:buNone/>
            </a:pP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627316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simulation…</a:t>
            </a:r>
            <a:endParaRPr lang="en-US" dirty="0"/>
          </a:p>
        </p:txBody>
      </p:sp>
      <p:pic>
        <p:nvPicPr>
          <p:cNvPr id="4" name="Content Placeholder 3"/>
          <p:cNvPicPr>
            <a:picLocks noGrp="1" noChangeAspect="1"/>
          </p:cNvPicPr>
          <p:nvPr>
            <p:ph idx="1"/>
          </p:nvPr>
        </p:nvPicPr>
        <p:blipFill>
          <a:blip r:embed="rId2"/>
          <a:stretch>
            <a:fillRect/>
          </a:stretch>
        </p:blipFill>
        <p:spPr>
          <a:xfrm>
            <a:off x="1176111" y="647220"/>
            <a:ext cx="6791778" cy="3748088"/>
          </a:xfrm>
          <a:prstGeom prst="rect">
            <a:avLst/>
          </a:prstGeom>
        </p:spPr>
      </p:pic>
    </p:spTree>
    <p:extLst>
      <p:ext uri="{BB962C8B-B14F-4D97-AF65-F5344CB8AC3E}">
        <p14:creationId xmlns:p14="http://schemas.microsoft.com/office/powerpoint/2010/main" val="3029863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a:xfrm>
            <a:off x="0" y="18920"/>
            <a:ext cx="9144000" cy="731520"/>
          </a:xfrm>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07330"/>
            <a:ext cx="7401027" cy="3220644"/>
          </a:xfrm>
        </p:spPr>
        <p:txBody>
          <a:bodyPr>
            <a:normAutofit fontScale="92500" lnSpcReduction="10000"/>
          </a:bodyPr>
          <a:lstStyle/>
          <a:p>
            <a:pPr marL="0" indent="0">
              <a:buNone/>
            </a:pPr>
            <a:r>
              <a:rPr lang="en-US" sz="1400" dirty="0" smtClean="0"/>
              <a:t>This installation guide is prepared for installing PhysiCell to new fresh Windows. If you install PhysiCell 1.8.0 or previous version in your PC. Please uninstall MSYS and remove related directories from environmental variables.</a:t>
            </a:r>
          </a:p>
          <a:p>
            <a:r>
              <a:rPr lang="en-US" sz="1400" dirty="0" smtClean="0"/>
              <a:t>PhysiCell</a:t>
            </a:r>
            <a:endParaRPr lang="en-US" sz="1400" dirty="0"/>
          </a:p>
          <a:p>
            <a:r>
              <a:rPr lang="en-US" sz="1400" dirty="0" smtClean="0"/>
              <a:t>MSYS 2 </a:t>
            </a:r>
          </a:p>
          <a:p>
            <a:r>
              <a:rPr lang="en-US" sz="1400" dirty="0"/>
              <a:t>Adding them to </a:t>
            </a:r>
            <a:r>
              <a:rPr lang="en-US" sz="1400" dirty="0" smtClean="0"/>
              <a:t>path</a:t>
            </a:r>
          </a:p>
          <a:p>
            <a:r>
              <a:rPr lang="en-US" sz="1400" dirty="0" smtClean="0"/>
              <a:t>Anaconda</a:t>
            </a:r>
            <a:endParaRPr lang="en-US" sz="1400" dirty="0" smtClean="0"/>
          </a:p>
          <a:p>
            <a:r>
              <a:rPr lang="en-US" sz="1400" dirty="0" smtClean="0"/>
              <a:t>Test modules “biorobots” and “ode-energy-sample”</a:t>
            </a:r>
            <a:br>
              <a:rPr lang="en-US" sz="1400" dirty="0" smtClean="0"/>
            </a:br>
            <a:endParaRPr lang="en-US" sz="1400" dirty="0"/>
          </a:p>
          <a:p>
            <a:r>
              <a:rPr lang="en-US" sz="1400" dirty="0" err="1" smtClean="0"/>
              <a:t>ImageMagick</a:t>
            </a:r>
            <a:endParaRPr lang="en-US" sz="1400" dirty="0" smtClean="0"/>
          </a:p>
          <a:p>
            <a:r>
              <a:rPr lang="en-US" sz="1400" dirty="0" smtClean="0"/>
              <a:t>COPASI</a:t>
            </a:r>
          </a:p>
          <a:p>
            <a:r>
              <a:rPr lang="en-US" sz="1400" dirty="0" smtClean="0"/>
              <a:t>PhysiCell Model Builder</a:t>
            </a:r>
            <a:endParaRPr lang="en-US" sz="1400" dirty="0"/>
          </a:p>
        </p:txBody>
      </p:sp>
      <p:cxnSp>
        <p:nvCxnSpPr>
          <p:cNvPr id="5" name="Straight Connector 4">
            <a:extLst>
              <a:ext uri="{FF2B5EF4-FFF2-40B4-BE49-F238E27FC236}">
                <a16:creationId xmlns:a16="http://schemas.microsoft.com/office/drawing/2014/main" id="{F142AEC4-24E2-CB46-91FF-47B3EFBC0D86}"/>
              </a:ext>
            </a:extLst>
          </p:cNvPr>
          <p:cNvCxnSpPr/>
          <p:nvPr/>
        </p:nvCxnSpPr>
        <p:spPr>
          <a:xfrm>
            <a:off x="999919" y="2973435"/>
            <a:ext cx="54864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Right Brace 5">
            <a:extLst>
              <a:ext uri="{FF2B5EF4-FFF2-40B4-BE49-F238E27FC236}">
                <a16:creationId xmlns:a16="http://schemas.microsoft.com/office/drawing/2014/main" id="{B7464D4F-16EC-B443-8A08-6F395C1D5B2F}"/>
              </a:ext>
            </a:extLst>
          </p:cNvPr>
          <p:cNvSpPr/>
          <p:nvPr/>
        </p:nvSpPr>
        <p:spPr>
          <a:xfrm>
            <a:off x="5228648" y="1552507"/>
            <a:ext cx="269325" cy="1251872"/>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8B2F152F-D436-9041-87B4-72B6F449B9EC}"/>
              </a:ext>
            </a:extLst>
          </p:cNvPr>
          <p:cNvSpPr txBox="1"/>
          <p:nvPr/>
        </p:nvSpPr>
        <p:spPr>
          <a:xfrm>
            <a:off x="5705001" y="1960122"/>
            <a:ext cx="929105" cy="505979"/>
          </a:xfrm>
          <a:prstGeom prst="rect">
            <a:avLst/>
          </a:prstGeom>
          <a:noFill/>
        </p:spPr>
        <p:txBody>
          <a:bodyPr wrap="square" lIns="0" tIns="0" rIns="0" bIns="0" rtlCol="0">
            <a:spAutoFit/>
          </a:bodyPr>
          <a:lstStyle/>
          <a:p>
            <a:r>
              <a:rPr lang="en-US" sz="1600" dirty="0"/>
              <a:t>Minimal setup</a:t>
            </a:r>
          </a:p>
        </p:txBody>
      </p:sp>
      <p:sp>
        <p:nvSpPr>
          <p:cNvPr id="8" name="Right Brace 7">
            <a:extLst>
              <a:ext uri="{FF2B5EF4-FFF2-40B4-BE49-F238E27FC236}">
                <a16:creationId xmlns:a16="http://schemas.microsoft.com/office/drawing/2014/main" id="{AA84EFF6-E755-E445-A34A-7DAA11466603}"/>
              </a:ext>
            </a:extLst>
          </p:cNvPr>
          <p:cNvSpPr/>
          <p:nvPr/>
        </p:nvSpPr>
        <p:spPr>
          <a:xfrm>
            <a:off x="7110459" y="1736738"/>
            <a:ext cx="366787" cy="2291236"/>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2215EEA-6FC5-C742-8EA2-6EA1E5AE4138}"/>
              </a:ext>
            </a:extLst>
          </p:cNvPr>
          <p:cNvSpPr txBox="1"/>
          <p:nvPr/>
        </p:nvSpPr>
        <p:spPr>
          <a:xfrm>
            <a:off x="7633685" y="2654852"/>
            <a:ext cx="1360281" cy="492443"/>
          </a:xfrm>
          <a:prstGeom prst="rect">
            <a:avLst/>
          </a:prstGeom>
          <a:noFill/>
        </p:spPr>
        <p:txBody>
          <a:bodyPr wrap="square" lIns="0" tIns="0" rIns="0" bIns="0" rtlCol="0">
            <a:spAutoFit/>
          </a:bodyPr>
          <a:lstStyle/>
          <a:p>
            <a:r>
              <a:rPr lang="en-US" sz="1600" dirty="0" smtClean="0"/>
              <a:t>Traditional* </a:t>
            </a:r>
            <a:r>
              <a:rPr lang="en-US" sz="1600" dirty="0"/>
              <a:t>setup</a:t>
            </a:r>
          </a:p>
        </p:txBody>
      </p:sp>
      <p:sp>
        <p:nvSpPr>
          <p:cNvPr id="4" name="TextBox 3"/>
          <p:cNvSpPr txBox="1"/>
          <p:nvPr/>
        </p:nvSpPr>
        <p:spPr>
          <a:xfrm>
            <a:off x="999919" y="4197030"/>
            <a:ext cx="7584916" cy="200055"/>
          </a:xfrm>
          <a:prstGeom prst="rect">
            <a:avLst/>
          </a:prstGeom>
          <a:noFill/>
        </p:spPr>
        <p:txBody>
          <a:bodyPr wrap="square" lIns="0" tIns="0" rIns="0" bIns="0" rtlCol="0">
            <a:spAutoFit/>
          </a:bodyPr>
          <a:lstStyle/>
          <a:p>
            <a:r>
              <a:rPr lang="en-US" dirty="0" smtClean="0"/>
              <a:t>*Traditional setup includes optional tools that helps for pre-simulation edits and pro-simulation analysis</a:t>
            </a:r>
          </a:p>
        </p:txBody>
      </p:sp>
    </p:spTree>
    <p:extLst>
      <p:ext uri="{BB962C8B-B14F-4D97-AF65-F5344CB8AC3E}">
        <p14:creationId xmlns:p14="http://schemas.microsoft.com/office/powerpoint/2010/main" val="18475260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Modules </a:t>
            </a:r>
            <a:r>
              <a:rPr lang="en-US" dirty="0" smtClean="0"/>
              <a:t>(ode-energy-sample)</a:t>
            </a:r>
            <a:endParaRPr lang="en-US" dirty="0"/>
          </a:p>
        </p:txBody>
      </p:sp>
      <p:sp>
        <p:nvSpPr>
          <p:cNvPr id="3" name="Content Placeholder 2"/>
          <p:cNvSpPr>
            <a:spLocks noGrp="1"/>
          </p:cNvSpPr>
          <p:nvPr>
            <p:ph idx="1"/>
          </p:nvPr>
        </p:nvSpPr>
        <p:spPr/>
        <p:txBody>
          <a:bodyPr/>
          <a:lstStyle/>
          <a:p>
            <a:r>
              <a:rPr lang="en-US" dirty="0" smtClean="0"/>
              <a:t>If the first test is successfully created .mat and .xml files in the output folder. Let’s try “ode-sample” sample project. To do that:</a:t>
            </a:r>
          </a:p>
          <a:p>
            <a:pPr marL="0" indent="0">
              <a:buNone/>
            </a:pPr>
            <a:endParaRPr lang="en-US" dirty="0" smtClean="0">
              <a:latin typeface="Courier New" panose="02070309020205020404" pitchFamily="49" charset="0"/>
              <a:cs typeface="Courier New" panose="02070309020205020404" pitchFamily="49" charset="0"/>
            </a:endParaRPr>
          </a:p>
          <a:p>
            <a:pPr marL="0" indent="0">
              <a:buNone/>
            </a:pPr>
            <a:r>
              <a:rPr lang="en-US" dirty="0" smtClean="0">
                <a:latin typeface="Courier New" panose="02070309020205020404" pitchFamily="49" charset="0"/>
                <a:cs typeface="Courier New" panose="02070309020205020404" pitchFamily="49" charset="0"/>
              </a:rPr>
              <a:t>make ode-energy-sample</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make</a:t>
            </a:r>
            <a:endParaRPr lang="en-US" dirty="0"/>
          </a:p>
          <a:p>
            <a:r>
              <a:rPr lang="en-US" dirty="0" smtClean="0"/>
              <a:t>While compilation, you should see “</a:t>
            </a:r>
            <a:r>
              <a:rPr lang="en-US" dirty="0" err="1" smtClean="0"/>
              <a:t>libroadrunner</a:t>
            </a:r>
            <a:r>
              <a:rPr lang="en-US" dirty="0" smtClean="0"/>
              <a:t>” installation. After the compilation, please use following command to run simulation.</a:t>
            </a:r>
          </a:p>
          <a:p>
            <a:pPr marL="0" indent="0">
              <a:buNone/>
            </a:pPr>
            <a:r>
              <a:rPr lang="en-US" dirty="0" smtClean="0">
                <a:latin typeface="Courier New" panose="02070309020205020404" pitchFamily="49" charset="0"/>
                <a:cs typeface="Courier New" panose="02070309020205020404" pitchFamily="49" charset="0"/>
              </a:rPr>
              <a:t>./ode_energy.exe</a:t>
            </a:r>
          </a:p>
        </p:txBody>
      </p:sp>
    </p:spTree>
    <p:extLst>
      <p:ext uri="{BB962C8B-B14F-4D97-AF65-F5344CB8AC3E}">
        <p14:creationId xmlns:p14="http://schemas.microsoft.com/office/powerpoint/2010/main" val="41568665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Second simulation… (ode-energy-sample)</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510209" y="751756"/>
            <a:ext cx="6123582" cy="3488017"/>
          </a:xfrm>
          <a:prstGeom prst="rect">
            <a:avLst/>
          </a:prstGeom>
        </p:spPr>
      </p:pic>
    </p:spTree>
    <p:extLst>
      <p:ext uri="{BB962C8B-B14F-4D97-AF65-F5344CB8AC3E}">
        <p14:creationId xmlns:p14="http://schemas.microsoft.com/office/powerpoint/2010/main" val="10470276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a:xfrm>
            <a:off x="0" y="18920"/>
            <a:ext cx="9144000" cy="731520"/>
          </a:xfrm>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07330"/>
            <a:ext cx="7401027" cy="3220644"/>
          </a:xfrm>
        </p:spPr>
        <p:txBody>
          <a:bodyPr>
            <a:normAutofit/>
          </a:bodyPr>
          <a:lstStyle/>
          <a:p>
            <a:pPr marL="0" indent="0">
              <a:buNone/>
            </a:pPr>
            <a:r>
              <a:rPr lang="en-US" sz="1400" dirty="0" smtClean="0"/>
              <a:t>We have finished the minimal setup. Following slides will show traditional setup.</a:t>
            </a:r>
          </a:p>
          <a:p>
            <a:r>
              <a:rPr lang="en-US" sz="1400" dirty="0" smtClean="0">
                <a:solidFill>
                  <a:schemeClr val="bg1">
                    <a:lumMod val="75000"/>
                  </a:schemeClr>
                </a:solidFill>
              </a:rPr>
              <a:t>PhysiCell</a:t>
            </a:r>
            <a:endParaRPr lang="en-US" sz="1400" dirty="0">
              <a:solidFill>
                <a:schemeClr val="bg1">
                  <a:lumMod val="75000"/>
                </a:schemeClr>
              </a:solidFill>
            </a:endParaRPr>
          </a:p>
          <a:p>
            <a:r>
              <a:rPr lang="en-US" sz="1400" dirty="0" smtClean="0">
                <a:solidFill>
                  <a:schemeClr val="bg1">
                    <a:lumMod val="75000"/>
                  </a:schemeClr>
                </a:solidFill>
              </a:rPr>
              <a:t>MSYS 2 </a:t>
            </a:r>
          </a:p>
          <a:p>
            <a:r>
              <a:rPr lang="en-US" sz="1400" dirty="0">
                <a:solidFill>
                  <a:schemeClr val="bg1">
                    <a:lumMod val="75000"/>
                  </a:schemeClr>
                </a:solidFill>
              </a:rPr>
              <a:t>Adding them to </a:t>
            </a:r>
            <a:r>
              <a:rPr lang="en-US" sz="1400" dirty="0" smtClean="0">
                <a:solidFill>
                  <a:schemeClr val="bg1">
                    <a:lumMod val="75000"/>
                  </a:schemeClr>
                </a:solidFill>
              </a:rPr>
              <a:t>path</a:t>
            </a:r>
          </a:p>
          <a:p>
            <a:r>
              <a:rPr lang="en-US" sz="1400" dirty="0" smtClean="0">
                <a:solidFill>
                  <a:schemeClr val="bg1">
                    <a:lumMod val="75000"/>
                  </a:schemeClr>
                </a:solidFill>
              </a:rPr>
              <a:t>Anaconda</a:t>
            </a:r>
            <a:endParaRPr lang="en-US" sz="1400" dirty="0" smtClean="0">
              <a:solidFill>
                <a:schemeClr val="bg1">
                  <a:lumMod val="75000"/>
                </a:schemeClr>
              </a:solidFill>
            </a:endParaRPr>
          </a:p>
          <a:p>
            <a:r>
              <a:rPr lang="en-US" sz="1400" dirty="0" smtClean="0">
                <a:solidFill>
                  <a:schemeClr val="bg1">
                    <a:lumMod val="75000"/>
                  </a:schemeClr>
                </a:solidFill>
              </a:rPr>
              <a:t>Test modules “biorobots” and “ode-energy-sample”</a:t>
            </a:r>
            <a:r>
              <a:rPr lang="en-US" sz="1400" dirty="0" smtClean="0"/>
              <a:t/>
            </a:r>
            <a:br>
              <a:rPr lang="en-US" sz="1400" dirty="0" smtClean="0"/>
            </a:br>
            <a:endParaRPr lang="en-US" sz="1400" dirty="0"/>
          </a:p>
          <a:p>
            <a:r>
              <a:rPr lang="en-US" sz="1400" dirty="0" err="1" smtClean="0"/>
              <a:t>ImageMagick</a:t>
            </a:r>
            <a:endParaRPr lang="en-US" sz="1400" dirty="0" smtClean="0"/>
          </a:p>
          <a:p>
            <a:r>
              <a:rPr lang="en-US" sz="1400" dirty="0" smtClean="0"/>
              <a:t>COPASI</a:t>
            </a:r>
          </a:p>
          <a:p>
            <a:r>
              <a:rPr lang="en-US" sz="1400" dirty="0" smtClean="0"/>
              <a:t>PhysiCell Model Builder</a:t>
            </a:r>
            <a:endParaRPr lang="en-US" sz="1400" dirty="0"/>
          </a:p>
        </p:txBody>
      </p:sp>
      <p:cxnSp>
        <p:nvCxnSpPr>
          <p:cNvPr id="5" name="Straight Connector 4">
            <a:extLst>
              <a:ext uri="{FF2B5EF4-FFF2-40B4-BE49-F238E27FC236}">
                <a16:creationId xmlns:a16="http://schemas.microsoft.com/office/drawing/2014/main" id="{F142AEC4-24E2-CB46-91FF-47B3EFBC0D86}"/>
              </a:ext>
            </a:extLst>
          </p:cNvPr>
          <p:cNvCxnSpPr/>
          <p:nvPr/>
        </p:nvCxnSpPr>
        <p:spPr>
          <a:xfrm>
            <a:off x="999919" y="2723456"/>
            <a:ext cx="54864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Right Brace 5">
            <a:extLst>
              <a:ext uri="{FF2B5EF4-FFF2-40B4-BE49-F238E27FC236}">
                <a16:creationId xmlns:a16="http://schemas.microsoft.com/office/drawing/2014/main" id="{B7464D4F-16EC-B443-8A08-6F395C1D5B2F}"/>
              </a:ext>
            </a:extLst>
          </p:cNvPr>
          <p:cNvSpPr/>
          <p:nvPr/>
        </p:nvSpPr>
        <p:spPr>
          <a:xfrm>
            <a:off x="5228648" y="1269231"/>
            <a:ext cx="271531" cy="1061888"/>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8B2F152F-D436-9041-87B4-72B6F449B9EC}"/>
              </a:ext>
            </a:extLst>
          </p:cNvPr>
          <p:cNvSpPr txBox="1"/>
          <p:nvPr/>
        </p:nvSpPr>
        <p:spPr>
          <a:xfrm>
            <a:off x="5705001" y="1547185"/>
            <a:ext cx="929105" cy="505979"/>
          </a:xfrm>
          <a:prstGeom prst="rect">
            <a:avLst/>
          </a:prstGeom>
          <a:noFill/>
        </p:spPr>
        <p:txBody>
          <a:bodyPr wrap="square" lIns="0" tIns="0" rIns="0" bIns="0" rtlCol="0">
            <a:spAutoFit/>
          </a:bodyPr>
          <a:lstStyle/>
          <a:p>
            <a:r>
              <a:rPr lang="en-US" sz="1600" dirty="0">
                <a:solidFill>
                  <a:schemeClr val="bg1">
                    <a:lumMod val="75000"/>
                  </a:schemeClr>
                </a:solidFill>
              </a:rPr>
              <a:t>Minimal setup</a:t>
            </a:r>
          </a:p>
        </p:txBody>
      </p:sp>
      <p:sp>
        <p:nvSpPr>
          <p:cNvPr id="8" name="Right Brace 7">
            <a:extLst>
              <a:ext uri="{FF2B5EF4-FFF2-40B4-BE49-F238E27FC236}">
                <a16:creationId xmlns:a16="http://schemas.microsoft.com/office/drawing/2014/main" id="{AA84EFF6-E755-E445-A34A-7DAA11466603}"/>
              </a:ext>
            </a:extLst>
          </p:cNvPr>
          <p:cNvSpPr/>
          <p:nvPr/>
        </p:nvSpPr>
        <p:spPr>
          <a:xfrm>
            <a:off x="7110459" y="1269231"/>
            <a:ext cx="366787" cy="2758743"/>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2215EEA-6FC5-C742-8EA2-6EA1E5AE4138}"/>
              </a:ext>
            </a:extLst>
          </p:cNvPr>
          <p:cNvSpPr txBox="1"/>
          <p:nvPr/>
        </p:nvSpPr>
        <p:spPr>
          <a:xfrm>
            <a:off x="7633685" y="2654852"/>
            <a:ext cx="1360281" cy="492443"/>
          </a:xfrm>
          <a:prstGeom prst="rect">
            <a:avLst/>
          </a:prstGeom>
          <a:noFill/>
        </p:spPr>
        <p:txBody>
          <a:bodyPr wrap="square" lIns="0" tIns="0" rIns="0" bIns="0" rtlCol="0">
            <a:spAutoFit/>
          </a:bodyPr>
          <a:lstStyle/>
          <a:p>
            <a:r>
              <a:rPr lang="en-US" sz="1600" dirty="0" smtClean="0"/>
              <a:t>Traditional* </a:t>
            </a:r>
            <a:r>
              <a:rPr lang="en-US" sz="1600" dirty="0"/>
              <a:t>setup</a:t>
            </a:r>
          </a:p>
        </p:txBody>
      </p:sp>
      <p:sp>
        <p:nvSpPr>
          <p:cNvPr id="4" name="TextBox 3"/>
          <p:cNvSpPr txBox="1"/>
          <p:nvPr/>
        </p:nvSpPr>
        <p:spPr>
          <a:xfrm>
            <a:off x="999919" y="4197030"/>
            <a:ext cx="7584916" cy="200055"/>
          </a:xfrm>
          <a:prstGeom prst="rect">
            <a:avLst/>
          </a:prstGeom>
          <a:noFill/>
        </p:spPr>
        <p:txBody>
          <a:bodyPr wrap="square" lIns="0" tIns="0" rIns="0" bIns="0" rtlCol="0">
            <a:spAutoFit/>
          </a:bodyPr>
          <a:lstStyle/>
          <a:p>
            <a:r>
              <a:rPr lang="en-US" dirty="0" smtClean="0"/>
              <a:t>*Traditional setup includes optional tools that helps for pre-simulation edits and pro-simulation analysis</a:t>
            </a:r>
          </a:p>
        </p:txBody>
      </p:sp>
    </p:spTree>
    <p:extLst>
      <p:ext uri="{BB962C8B-B14F-4D97-AF65-F5344CB8AC3E}">
        <p14:creationId xmlns:p14="http://schemas.microsoft.com/office/powerpoint/2010/main" val="16720075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ImageMagick</a:t>
            </a:r>
            <a:endParaRPr lang="en-US" dirty="0"/>
          </a:p>
        </p:txBody>
      </p:sp>
      <p:sp>
        <p:nvSpPr>
          <p:cNvPr id="3" name="Content Placeholder 2"/>
          <p:cNvSpPr>
            <a:spLocks noGrp="1"/>
          </p:cNvSpPr>
          <p:nvPr>
            <p:ph idx="1"/>
          </p:nvPr>
        </p:nvSpPr>
        <p:spPr/>
        <p:txBody>
          <a:bodyPr/>
          <a:lstStyle/>
          <a:p>
            <a:r>
              <a:rPr lang="en-US" dirty="0" smtClean="0"/>
              <a:t>Please proceed the following link:</a:t>
            </a:r>
            <a:r>
              <a:rPr lang="en-US" dirty="0"/>
              <a:t/>
            </a:r>
            <a:br>
              <a:rPr lang="en-US" dirty="0"/>
            </a:br>
            <a:r>
              <a:rPr lang="en-US" dirty="0">
                <a:hlinkClick r:id="rId2"/>
              </a:rPr>
              <a:t>https://</a:t>
            </a:r>
            <a:r>
              <a:rPr lang="en-US" dirty="0" smtClean="0">
                <a:hlinkClick r:id="rId2"/>
              </a:rPr>
              <a:t>imagemagick.org/script/download.php</a:t>
            </a:r>
            <a:endParaRPr lang="en-US" dirty="0" smtClean="0"/>
          </a:p>
          <a:p>
            <a:r>
              <a:rPr lang="en-US" dirty="0" smtClean="0"/>
              <a:t>And go below for “Windows Binary Release” and click there to download.</a:t>
            </a:r>
            <a:endParaRPr lang="en-US" dirty="0"/>
          </a:p>
        </p:txBody>
      </p:sp>
      <p:pic>
        <p:nvPicPr>
          <p:cNvPr id="4" name="Picture 3"/>
          <p:cNvPicPr>
            <a:picLocks noChangeAspect="1"/>
          </p:cNvPicPr>
          <p:nvPr/>
        </p:nvPicPr>
        <p:blipFill>
          <a:blip r:embed="rId3"/>
          <a:stretch>
            <a:fillRect/>
          </a:stretch>
        </p:blipFill>
        <p:spPr>
          <a:xfrm>
            <a:off x="578167" y="1871520"/>
            <a:ext cx="4969193" cy="2572703"/>
          </a:xfrm>
          <a:prstGeom prst="rect">
            <a:avLst/>
          </a:prstGeom>
        </p:spPr>
      </p:pic>
      <p:sp>
        <p:nvSpPr>
          <p:cNvPr id="5" name="Rectangle 4"/>
          <p:cNvSpPr/>
          <p:nvPr/>
        </p:nvSpPr>
        <p:spPr>
          <a:xfrm>
            <a:off x="677227" y="3794760"/>
            <a:ext cx="1654493" cy="361950"/>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2941079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ImageMagick</a:t>
            </a:r>
            <a:endParaRPr lang="en-US" dirty="0"/>
          </a:p>
        </p:txBody>
      </p:sp>
      <p:sp>
        <p:nvSpPr>
          <p:cNvPr id="3" name="Content Placeholder 2"/>
          <p:cNvSpPr>
            <a:spLocks noGrp="1"/>
          </p:cNvSpPr>
          <p:nvPr>
            <p:ph idx="1"/>
          </p:nvPr>
        </p:nvSpPr>
        <p:spPr/>
        <p:txBody>
          <a:bodyPr/>
          <a:lstStyle/>
          <a:p>
            <a:r>
              <a:rPr lang="en-US" dirty="0" smtClean="0"/>
              <a:t>Please be sure the option for adding directory to path is selected.</a:t>
            </a:r>
          </a:p>
        </p:txBody>
      </p:sp>
      <p:pic>
        <p:nvPicPr>
          <p:cNvPr id="6" name="Picture 5"/>
          <p:cNvPicPr>
            <a:picLocks noChangeAspect="1"/>
          </p:cNvPicPr>
          <p:nvPr/>
        </p:nvPicPr>
        <p:blipFill>
          <a:blip r:embed="rId2"/>
          <a:stretch>
            <a:fillRect/>
          </a:stretch>
        </p:blipFill>
        <p:spPr>
          <a:xfrm>
            <a:off x="2100263" y="1164908"/>
            <a:ext cx="4292918" cy="3307070"/>
          </a:xfrm>
          <a:prstGeom prst="rect">
            <a:avLst/>
          </a:prstGeom>
        </p:spPr>
      </p:pic>
      <p:sp>
        <p:nvSpPr>
          <p:cNvPr id="5" name="Rectangle 4"/>
          <p:cNvSpPr/>
          <p:nvPr/>
        </p:nvSpPr>
        <p:spPr>
          <a:xfrm>
            <a:off x="2407920" y="2471252"/>
            <a:ext cx="2293620" cy="297180"/>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31334316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COPASI</a:t>
            </a:r>
            <a:endParaRPr lang="en-US" dirty="0"/>
          </a:p>
        </p:txBody>
      </p:sp>
      <p:sp>
        <p:nvSpPr>
          <p:cNvPr id="3" name="Content Placeholder 2"/>
          <p:cNvSpPr>
            <a:spLocks noGrp="1"/>
          </p:cNvSpPr>
          <p:nvPr>
            <p:ph idx="1"/>
          </p:nvPr>
        </p:nvSpPr>
        <p:spPr/>
        <p:txBody>
          <a:bodyPr/>
          <a:lstStyle/>
          <a:p>
            <a:r>
              <a:rPr lang="en-US" dirty="0" smtClean="0"/>
              <a:t>Please proceed following link to download COPASI</a:t>
            </a:r>
          </a:p>
          <a:p>
            <a:pPr marL="0" indent="0">
              <a:buNone/>
            </a:pPr>
            <a:r>
              <a:rPr lang="en-US" dirty="0">
                <a:hlinkClick r:id="rId2"/>
              </a:rPr>
              <a:t>http://copasi.org</a:t>
            </a:r>
            <a:r>
              <a:rPr lang="en-US" dirty="0" smtClean="0">
                <a:hlinkClick r:id="rId2"/>
              </a:rPr>
              <a:t>/</a:t>
            </a:r>
            <a:endParaRPr lang="en-US" dirty="0" smtClean="0"/>
          </a:p>
          <a:p>
            <a:r>
              <a:rPr lang="en-US" dirty="0" smtClean="0"/>
              <a:t>Install regularly</a:t>
            </a:r>
          </a:p>
          <a:p>
            <a:pPr marL="0" indent="0">
              <a:buNone/>
            </a:pPr>
            <a:endParaRPr lang="en-US" dirty="0"/>
          </a:p>
        </p:txBody>
      </p:sp>
      <p:pic>
        <p:nvPicPr>
          <p:cNvPr id="4" name="Picture 3"/>
          <p:cNvPicPr>
            <a:picLocks noChangeAspect="1"/>
          </p:cNvPicPr>
          <p:nvPr/>
        </p:nvPicPr>
        <p:blipFill>
          <a:blip r:embed="rId3"/>
          <a:stretch>
            <a:fillRect/>
          </a:stretch>
        </p:blipFill>
        <p:spPr>
          <a:xfrm>
            <a:off x="3606166" y="1517524"/>
            <a:ext cx="5182444" cy="2763520"/>
          </a:xfrm>
          <a:prstGeom prst="rect">
            <a:avLst/>
          </a:prstGeom>
        </p:spPr>
      </p:pic>
      <p:sp>
        <p:nvSpPr>
          <p:cNvPr id="5" name="Rectangle 4"/>
          <p:cNvSpPr/>
          <p:nvPr/>
        </p:nvSpPr>
        <p:spPr>
          <a:xfrm>
            <a:off x="3870960" y="2735475"/>
            <a:ext cx="1402080" cy="1103630"/>
          </a:xfrm>
          <a:prstGeom prst="rect">
            <a:avLst/>
          </a:prstGeom>
          <a:noFill/>
          <a:ln w="381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8734078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(1)</a:t>
            </a:r>
          </a:p>
        </p:txBody>
      </p:sp>
      <p:sp>
        <p:nvSpPr>
          <p:cNvPr id="3" name="Content Placeholder 2">
            <a:extLst>
              <a:ext uri="{FF2B5EF4-FFF2-40B4-BE49-F238E27FC236}">
                <a16:creationId xmlns:a16="http://schemas.microsoft.com/office/drawing/2014/main" id="{5EB54847-329D-6D4E-8BBF-F15B64C5A19A}"/>
              </a:ext>
            </a:extLst>
          </p:cNvPr>
          <p:cNvSpPr>
            <a:spLocks noGrp="1"/>
          </p:cNvSpPr>
          <p:nvPr>
            <p:ph idx="1"/>
          </p:nvPr>
        </p:nvSpPr>
        <p:spPr>
          <a:xfrm>
            <a:off x="320510" y="751756"/>
            <a:ext cx="8361577" cy="3749040"/>
          </a:xfrm>
        </p:spPr>
        <p:txBody>
          <a:bodyPr/>
          <a:lstStyle/>
          <a:p>
            <a:r>
              <a:rPr lang="en-US" dirty="0"/>
              <a:t>The Model Builder is a GUI to let you create/edit a .xml configuration file that defines (nearly all of) a PhysiCell model.</a:t>
            </a:r>
          </a:p>
          <a:p>
            <a:r>
              <a:rPr lang="en-US" dirty="0"/>
              <a:t>Download the latest release at:  </a:t>
            </a:r>
          </a:p>
          <a:p>
            <a:pPr marL="173037" lvl="1" indent="0">
              <a:buNone/>
            </a:pPr>
            <a:r>
              <a:rPr lang="en-US" sz="1600" dirty="0">
                <a:hlinkClick r:id="rId2"/>
              </a:rPr>
              <a:t>https://github.com/PhysiCell-Tools/PhysiCell-model-builder/releases</a:t>
            </a:r>
            <a:endParaRPr lang="en-US" sz="1600" dirty="0"/>
          </a:p>
          <a:p>
            <a:r>
              <a:rPr lang="en-US" dirty="0" err="1"/>
              <a:t>Uncompress</a:t>
            </a:r>
            <a:r>
              <a:rPr lang="en-US" dirty="0"/>
              <a:t> the .zip, change directory into it, and run it:</a:t>
            </a:r>
          </a:p>
          <a:p>
            <a:endParaRPr lang="en-US" dirty="0"/>
          </a:p>
          <a:p>
            <a:pPr marL="0" indent="0">
              <a:buNone/>
            </a:pPr>
            <a:endParaRPr lang="en-US" dirty="0"/>
          </a:p>
          <a:p>
            <a:pPr marL="0" indent="0">
              <a:buNone/>
            </a:pPr>
            <a:r>
              <a:rPr lang="en-US" dirty="0"/>
              <a:t>This should display the GUI (next page):</a:t>
            </a:r>
          </a:p>
        </p:txBody>
      </p:sp>
      <p:sp>
        <p:nvSpPr>
          <p:cNvPr id="5" name="TextBox 4">
            <a:extLst>
              <a:ext uri="{FF2B5EF4-FFF2-40B4-BE49-F238E27FC236}">
                <a16:creationId xmlns:a16="http://schemas.microsoft.com/office/drawing/2014/main" id="{F7ADC12E-D17C-F54B-B7CF-854FDF15A47D}"/>
              </a:ext>
            </a:extLst>
          </p:cNvPr>
          <p:cNvSpPr txBox="1"/>
          <p:nvPr/>
        </p:nvSpPr>
        <p:spPr>
          <a:xfrm>
            <a:off x="707010" y="2626276"/>
            <a:ext cx="4920792" cy="600164"/>
          </a:xfrm>
          <a:prstGeom prst="rect">
            <a:avLst/>
          </a:prstGeom>
          <a:noFill/>
        </p:spPr>
        <p:txBody>
          <a:bodyPr wrap="square" lIns="0" tIns="0" rIns="0" bIns="0" rtlCol="0">
            <a:spAutoFit/>
          </a:bodyPr>
          <a:lstStyle/>
          <a:p>
            <a:r>
              <a:rPr lang="en-US" dirty="0"/>
              <a:t>$ </a:t>
            </a:r>
            <a:r>
              <a:rPr lang="en-US" b="1" dirty="0">
                <a:latin typeface="Courier New" panose="02070309020205020404" pitchFamily="49" charset="0"/>
                <a:cs typeface="Courier New" panose="02070309020205020404" pitchFamily="49" charset="0"/>
              </a:rPr>
              <a:t>unzip PhysiCell-model-builder-1.1.zip</a:t>
            </a:r>
          </a:p>
          <a:p>
            <a:r>
              <a:rPr lang="en-US" dirty="0"/>
              <a:t>$ </a:t>
            </a:r>
            <a:r>
              <a:rPr lang="en-US" b="1" dirty="0">
                <a:latin typeface="Courier New" panose="02070309020205020404" pitchFamily="49" charset="0"/>
                <a:cs typeface="Courier New" panose="02070309020205020404" pitchFamily="49" charset="0"/>
              </a:rPr>
              <a:t>cd PhysiCell-model-builder-1.1</a:t>
            </a:r>
          </a:p>
          <a:p>
            <a:r>
              <a:rPr lang="en-US" dirty="0"/>
              <a:t>$ </a:t>
            </a:r>
            <a:r>
              <a:rPr lang="en-US" b="1" dirty="0">
                <a:latin typeface="Courier New" panose="02070309020205020404" pitchFamily="49" charset="0"/>
                <a:cs typeface="Courier New" panose="02070309020205020404" pitchFamily="49" charset="0"/>
              </a:rPr>
              <a:t>python bin/gui4xml.py</a:t>
            </a:r>
          </a:p>
        </p:txBody>
      </p:sp>
      <p:sp>
        <p:nvSpPr>
          <p:cNvPr id="14" name="TextBox 13">
            <a:extLst>
              <a:ext uri="{FF2B5EF4-FFF2-40B4-BE49-F238E27FC236}">
                <a16:creationId xmlns:a16="http://schemas.microsoft.com/office/drawing/2014/main" id="{F2029DCB-1F9B-A941-9691-406D2A4CEB86}"/>
              </a:ext>
            </a:extLst>
          </p:cNvPr>
          <p:cNvSpPr txBox="1"/>
          <p:nvPr/>
        </p:nvSpPr>
        <p:spPr>
          <a:xfrm>
            <a:off x="6232695" y="2626276"/>
            <a:ext cx="2748746" cy="1200329"/>
          </a:xfrm>
          <a:prstGeom prst="rect">
            <a:avLst/>
          </a:prstGeom>
          <a:noFill/>
          <a:ln>
            <a:solidFill>
              <a:schemeClr val="tx1"/>
            </a:solidFill>
          </a:ln>
        </p:spPr>
        <p:txBody>
          <a:bodyPr wrap="square" lIns="91440" tIns="0" rIns="91440" bIns="0" rtlCol="0">
            <a:spAutoFit/>
          </a:bodyPr>
          <a:lstStyle/>
          <a:p>
            <a:r>
              <a:rPr lang="en-US" dirty="0"/>
              <a:t>Note that if your setup automatically unzips files after downloading, this command will not work. INSTEAD, </a:t>
            </a:r>
            <a:r>
              <a:rPr lang="en-US" b="1" i="1" dirty="0"/>
              <a:t>skip</a:t>
            </a:r>
            <a:r>
              <a:rPr lang="en-US" dirty="0"/>
              <a:t> the unzip command and go directly to the second command</a:t>
            </a:r>
          </a:p>
        </p:txBody>
      </p:sp>
      <p:cxnSp>
        <p:nvCxnSpPr>
          <p:cNvPr id="15" name="Straight Arrow Connector 14">
            <a:extLst>
              <a:ext uri="{FF2B5EF4-FFF2-40B4-BE49-F238E27FC236}">
                <a16:creationId xmlns:a16="http://schemas.microsoft.com/office/drawing/2014/main" id="{38C9785C-5B7F-FF4D-AE43-820B8012F8A8}"/>
              </a:ext>
            </a:extLst>
          </p:cNvPr>
          <p:cNvCxnSpPr>
            <a:cxnSpLocks/>
          </p:cNvCxnSpPr>
          <p:nvPr/>
        </p:nvCxnSpPr>
        <p:spPr>
          <a:xfrm flipH="1" flipV="1">
            <a:off x="4572000" y="2743200"/>
            <a:ext cx="1605281" cy="129033"/>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91298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(2)</a:t>
            </a:r>
          </a:p>
        </p:txBody>
      </p:sp>
      <p:pic>
        <p:nvPicPr>
          <p:cNvPr id="6" name="Picture 5" descr="Table&#10;&#10;Description automatically generated with medium confidence">
            <a:extLst>
              <a:ext uri="{FF2B5EF4-FFF2-40B4-BE49-F238E27FC236}">
                <a16:creationId xmlns:a16="http://schemas.microsoft.com/office/drawing/2014/main" id="{18F12704-4EAA-744A-BA6D-59426BB5F902}"/>
              </a:ext>
            </a:extLst>
          </p:cNvPr>
          <p:cNvPicPr>
            <a:picLocks noChangeAspect="1"/>
          </p:cNvPicPr>
          <p:nvPr/>
        </p:nvPicPr>
        <p:blipFill rotWithShape="1">
          <a:blip r:embed="rId2"/>
          <a:srcRect b="9327"/>
          <a:stretch/>
        </p:blipFill>
        <p:spPr>
          <a:xfrm>
            <a:off x="977461" y="705534"/>
            <a:ext cx="5099844" cy="3732431"/>
          </a:xfrm>
          <a:prstGeom prst="rect">
            <a:avLst/>
          </a:prstGeom>
        </p:spPr>
      </p:pic>
      <p:sp>
        <p:nvSpPr>
          <p:cNvPr id="7" name="TextBox 6">
            <a:extLst>
              <a:ext uri="{FF2B5EF4-FFF2-40B4-BE49-F238E27FC236}">
                <a16:creationId xmlns:a16="http://schemas.microsoft.com/office/drawing/2014/main" id="{87153CDB-1DC6-9749-A1E0-E80CCCA04746}"/>
              </a:ext>
            </a:extLst>
          </p:cNvPr>
          <p:cNvSpPr txBox="1"/>
          <p:nvPr/>
        </p:nvSpPr>
        <p:spPr>
          <a:xfrm>
            <a:off x="6290900" y="1159497"/>
            <a:ext cx="2639505" cy="1200329"/>
          </a:xfrm>
          <a:prstGeom prst="rect">
            <a:avLst/>
          </a:prstGeom>
          <a:noFill/>
        </p:spPr>
        <p:txBody>
          <a:bodyPr wrap="square" lIns="0" tIns="0" rIns="0" bIns="0" rtlCol="0">
            <a:spAutoFit/>
          </a:bodyPr>
          <a:lstStyle/>
          <a:p>
            <a:r>
              <a:rPr lang="en-US" dirty="0"/>
              <a:t>A User Guide for the Model Builder is still be written.</a:t>
            </a:r>
          </a:p>
          <a:p>
            <a:endParaRPr lang="en-US" dirty="0"/>
          </a:p>
          <a:p>
            <a:r>
              <a:rPr lang="en-US" dirty="0"/>
              <a:t>It is a tool that is still considered “beta”, so your feedback will be very valuable.</a:t>
            </a:r>
          </a:p>
        </p:txBody>
      </p:sp>
    </p:spTree>
    <p:extLst>
      <p:ext uri="{BB962C8B-B14F-4D97-AF65-F5344CB8AC3E}">
        <p14:creationId xmlns:p14="http://schemas.microsoft.com/office/powerpoint/2010/main" val="23520763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D0150-243D-484C-B3C5-3BEC33D63729}"/>
              </a:ext>
            </a:extLst>
          </p:cNvPr>
          <p:cNvSpPr>
            <a:spLocks noGrp="1"/>
          </p:cNvSpPr>
          <p:nvPr>
            <p:ph type="title"/>
          </p:nvPr>
        </p:nvSpPr>
        <p:spPr/>
        <p:txBody>
          <a:bodyPr/>
          <a:lstStyle/>
          <a:p>
            <a:r>
              <a:rPr lang="en-US" dirty="0"/>
              <a:t>Funding Acknowledgements</a:t>
            </a:r>
          </a:p>
        </p:txBody>
      </p:sp>
      <p:sp>
        <p:nvSpPr>
          <p:cNvPr id="3" name="Content Placeholder 2">
            <a:extLst>
              <a:ext uri="{FF2B5EF4-FFF2-40B4-BE49-F238E27FC236}">
                <a16:creationId xmlns:a16="http://schemas.microsoft.com/office/drawing/2014/main" id="{78ABF795-1A2F-4998-9877-A5DD4373521C}"/>
              </a:ext>
            </a:extLst>
          </p:cNvPr>
          <p:cNvSpPr>
            <a:spLocks noGrp="1"/>
          </p:cNvSpPr>
          <p:nvPr>
            <p:ph idx="1"/>
          </p:nvPr>
        </p:nvSpPr>
        <p:spPr/>
        <p:txBody>
          <a:bodyPr>
            <a:normAutofit fontScale="85000" lnSpcReduction="20000"/>
          </a:bodyPr>
          <a:lstStyle/>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pPr>
            <a:r>
              <a:rPr lang="en-US" sz="2500" b="1" dirty="0"/>
              <a:t>PhysiCell Development:</a:t>
            </a:r>
            <a:endParaRPr lang="en-US" sz="2500" dirty="0"/>
          </a:p>
          <a:p>
            <a:pPr>
              <a:buFont typeface="Arial" panose="020B0604020202020204" pitchFamily="34" charset="0"/>
              <a:buChar char="•"/>
            </a:pPr>
            <a:r>
              <a:rPr lang="en-US" dirty="0"/>
              <a:t>Breast Cancer Research Foundation </a:t>
            </a:r>
          </a:p>
          <a:p>
            <a:pPr>
              <a:buFont typeface="Arial" panose="020B0604020202020204" pitchFamily="34" charset="0"/>
              <a:buChar char="•"/>
            </a:pPr>
            <a:r>
              <a:rPr lang="en-US" dirty="0"/>
              <a:t>Jayne </a:t>
            </a:r>
            <a:r>
              <a:rPr lang="en-US" dirty="0" err="1"/>
              <a:t>Koskinas</a:t>
            </a:r>
            <a:r>
              <a:rPr lang="en-US" dirty="0"/>
              <a:t> Ted </a:t>
            </a:r>
            <a:r>
              <a:rPr lang="en-US" dirty="0" err="1"/>
              <a:t>Giovanis</a:t>
            </a:r>
            <a:r>
              <a:rPr lang="en-US" dirty="0"/>
              <a:t> Foundation for Health and Policy </a:t>
            </a:r>
          </a:p>
          <a:p>
            <a:pPr>
              <a:buFont typeface="Arial" panose="020B0604020202020204" pitchFamily="34" charset="0"/>
              <a:buChar char="•"/>
            </a:pPr>
            <a:r>
              <a:rPr lang="en-US" dirty="0"/>
              <a:t>National Cancer Institute (U01CA232137)</a:t>
            </a:r>
          </a:p>
          <a:p>
            <a:pPr>
              <a:buFont typeface="Arial" panose="020B0604020202020204" pitchFamily="34" charset="0"/>
              <a:buChar char="•"/>
            </a:pPr>
            <a:r>
              <a:rPr lang="en-US" dirty="0"/>
              <a:t>National Science Foundation (1720625)</a:t>
            </a:r>
          </a:p>
          <a:p>
            <a:pPr>
              <a:buFont typeface="Arial" panose="020B0604020202020204" pitchFamily="34" charset="0"/>
              <a:buChar char="•"/>
            </a:pPr>
            <a:endParaRPr lang="en-US" dirty="0"/>
          </a:p>
          <a:p>
            <a:pPr marL="0" indent="0">
              <a:buNone/>
            </a:pPr>
            <a:r>
              <a:rPr lang="en-US" sz="2500" b="1" dirty="0"/>
              <a:t>Training Materials:</a:t>
            </a:r>
          </a:p>
          <a:p>
            <a:r>
              <a:rPr lang="en-US" dirty="0"/>
              <a:t>Administrative supplement to NCI U01CA232137 (Year 2)</a:t>
            </a:r>
            <a:endParaRPr lang="en-US" b="1" dirty="0"/>
          </a:p>
        </p:txBody>
      </p:sp>
      <p:grpSp>
        <p:nvGrpSpPr>
          <p:cNvPr id="4" name="Group 3">
            <a:extLst>
              <a:ext uri="{FF2B5EF4-FFF2-40B4-BE49-F238E27FC236}">
                <a16:creationId xmlns:a16="http://schemas.microsoft.com/office/drawing/2014/main" id="{22174695-89D4-40D3-8FD9-E53B4CA5967B}"/>
              </a:ext>
            </a:extLst>
          </p:cNvPr>
          <p:cNvGrpSpPr/>
          <p:nvPr/>
        </p:nvGrpSpPr>
        <p:grpSpPr>
          <a:xfrm>
            <a:off x="1600549" y="880190"/>
            <a:ext cx="5811498" cy="480060"/>
            <a:chOff x="2085261" y="3996690"/>
            <a:chExt cx="5811498" cy="480060"/>
          </a:xfrm>
        </p:grpSpPr>
        <p:pic>
          <p:nvPicPr>
            <p:cNvPr id="5" name="Picture 4">
              <a:extLst>
                <a:ext uri="{FF2B5EF4-FFF2-40B4-BE49-F238E27FC236}">
                  <a16:creationId xmlns:a16="http://schemas.microsoft.com/office/drawing/2014/main" id="{A9CB15AE-9E04-4752-9F7A-E88C96D20BF7}"/>
                </a:ext>
              </a:extLst>
            </p:cNvPr>
            <p:cNvPicPr>
              <a:picLocks noChangeAspect="1"/>
            </p:cNvPicPr>
            <p:nvPr/>
          </p:nvPicPr>
          <p:blipFill>
            <a:blip r:embed="rId2"/>
            <a:stretch>
              <a:fillRect/>
            </a:stretch>
          </p:blipFill>
          <p:spPr>
            <a:xfrm>
              <a:off x="6827804" y="4030980"/>
              <a:ext cx="1068955" cy="411480"/>
            </a:xfrm>
            <a:prstGeom prst="rect">
              <a:avLst/>
            </a:prstGeom>
          </p:spPr>
        </p:pic>
        <p:pic>
          <p:nvPicPr>
            <p:cNvPr id="6" name="Picture 2" descr="https://sbtc.org/wp-content/uploads/2019/03/nci_case_logo_314056_284_5_v1-1200x600-1200x500.jpg">
              <a:extLst>
                <a:ext uri="{FF2B5EF4-FFF2-40B4-BE49-F238E27FC236}">
                  <a16:creationId xmlns:a16="http://schemas.microsoft.com/office/drawing/2014/main" id="{6F4A0FA6-7A66-4D0E-9B3D-0EEF8A0C563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839" b="10839"/>
            <a:stretch/>
          </p:blipFill>
          <p:spPr bwMode="auto">
            <a:xfrm>
              <a:off x="5008994" y="4029924"/>
              <a:ext cx="1267358" cy="41359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www.nsf.gov/images/logos/NSF_4-Color_bitmap_Logo.png">
              <a:extLst>
                <a:ext uri="{FF2B5EF4-FFF2-40B4-BE49-F238E27FC236}">
                  <a16:creationId xmlns:a16="http://schemas.microsoft.com/office/drawing/2014/main" id="{06FBA1A6-F77B-43D9-8E4D-307AF2C9004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13295" y="3996690"/>
              <a:ext cx="477564" cy="4800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jktgfoundation.org/images/common/logo.jpg">
              <a:extLst>
                <a:ext uri="{FF2B5EF4-FFF2-40B4-BE49-F238E27FC236}">
                  <a16:creationId xmlns:a16="http://schemas.microsoft.com/office/drawing/2014/main" id="{17D8E991-8BCE-47B3-8B81-EBAD0454B8E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962" b="12025"/>
            <a:stretch/>
          </p:blipFill>
          <p:spPr bwMode="auto">
            <a:xfrm>
              <a:off x="2085261" y="4030980"/>
              <a:ext cx="2886789" cy="4114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47032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Youtube</a:t>
            </a:r>
            <a:r>
              <a:rPr lang="en-US" dirty="0" smtClean="0"/>
              <a:t> video</a:t>
            </a:r>
            <a:endParaRPr lang="en-US" dirty="0"/>
          </a:p>
        </p:txBody>
      </p:sp>
      <p:sp>
        <p:nvSpPr>
          <p:cNvPr id="3" name="Content Placeholder 2"/>
          <p:cNvSpPr>
            <a:spLocks noGrp="1"/>
          </p:cNvSpPr>
          <p:nvPr>
            <p:ph idx="1"/>
          </p:nvPr>
        </p:nvSpPr>
        <p:spPr/>
        <p:txBody>
          <a:bodyPr/>
          <a:lstStyle/>
          <a:p>
            <a:r>
              <a:rPr lang="en-US" dirty="0" smtClean="0"/>
              <a:t>Here is the video link for the recording of installation on Windows.</a:t>
            </a:r>
          </a:p>
          <a:p>
            <a:endParaRPr lang="en-US" dirty="0"/>
          </a:p>
          <a:p>
            <a:r>
              <a:rPr lang="en-US" dirty="0" smtClean="0"/>
              <a:t>LINK HERE!!!!!!!!!!</a:t>
            </a:r>
          </a:p>
        </p:txBody>
      </p:sp>
    </p:spTree>
    <p:extLst>
      <p:ext uri="{BB962C8B-B14F-4D97-AF65-F5344CB8AC3E}">
        <p14:creationId xmlns:p14="http://schemas.microsoft.com/office/powerpoint/2010/main" val="1755197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PhysiCell</a:t>
            </a:r>
            <a:endParaRPr lang="en-US" dirty="0"/>
          </a:p>
        </p:txBody>
      </p:sp>
      <p:sp>
        <p:nvSpPr>
          <p:cNvPr id="3" name="Content Placeholder 2"/>
          <p:cNvSpPr>
            <a:spLocks noGrp="1"/>
          </p:cNvSpPr>
          <p:nvPr>
            <p:ph idx="1"/>
          </p:nvPr>
        </p:nvSpPr>
        <p:spPr/>
        <p:txBody>
          <a:bodyPr/>
          <a:lstStyle/>
          <a:p>
            <a:r>
              <a:rPr lang="en-US" dirty="0" smtClean="0"/>
              <a:t>To download PhysiCell please proceed following link:</a:t>
            </a:r>
            <a:r>
              <a:rPr lang="en-US" dirty="0"/>
              <a:t/>
            </a:r>
            <a:br>
              <a:rPr lang="en-US" dirty="0"/>
            </a:br>
            <a:r>
              <a:rPr lang="en-US" dirty="0">
                <a:hlinkClick r:id="rId2"/>
              </a:rPr>
              <a:t>https://</a:t>
            </a:r>
            <a:r>
              <a:rPr lang="en-US" dirty="0" smtClean="0">
                <a:hlinkClick r:id="rId2"/>
              </a:rPr>
              <a:t>github.com/MathCancer/PhysiCell</a:t>
            </a:r>
            <a:endParaRPr lang="en-US" dirty="0" smtClean="0"/>
          </a:p>
          <a:p>
            <a:endParaRPr lang="en-US" dirty="0" smtClean="0"/>
          </a:p>
        </p:txBody>
      </p:sp>
      <p:pic>
        <p:nvPicPr>
          <p:cNvPr id="4" name="Picture 3"/>
          <p:cNvPicPr>
            <a:picLocks noChangeAspect="1"/>
          </p:cNvPicPr>
          <p:nvPr/>
        </p:nvPicPr>
        <p:blipFill>
          <a:blip r:embed="rId3"/>
          <a:stretch>
            <a:fillRect/>
          </a:stretch>
        </p:blipFill>
        <p:spPr>
          <a:xfrm>
            <a:off x="356546" y="1562000"/>
            <a:ext cx="5202217" cy="2724377"/>
          </a:xfrm>
          <a:prstGeom prst="rect">
            <a:avLst/>
          </a:prstGeom>
        </p:spPr>
      </p:pic>
      <p:sp>
        <p:nvSpPr>
          <p:cNvPr id="5" name="Down Arrow 4"/>
          <p:cNvSpPr/>
          <p:nvPr/>
        </p:nvSpPr>
        <p:spPr>
          <a:xfrm>
            <a:off x="4177295" y="2029440"/>
            <a:ext cx="184196" cy="203931"/>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Rectangle 5"/>
          <p:cNvSpPr/>
          <p:nvPr/>
        </p:nvSpPr>
        <p:spPr>
          <a:xfrm>
            <a:off x="2957654" y="3230003"/>
            <a:ext cx="1495934" cy="203931"/>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Down Arrow 6"/>
          <p:cNvSpPr/>
          <p:nvPr/>
        </p:nvSpPr>
        <p:spPr>
          <a:xfrm>
            <a:off x="3705621" y="2924188"/>
            <a:ext cx="184196" cy="203931"/>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TextBox 7"/>
          <p:cNvSpPr txBox="1"/>
          <p:nvPr/>
        </p:nvSpPr>
        <p:spPr>
          <a:xfrm>
            <a:off x="5986360" y="1897013"/>
            <a:ext cx="2947131" cy="123110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600" dirty="0" smtClean="0"/>
              <a:t>Please, click green “Code” button at right.</a:t>
            </a:r>
          </a:p>
          <a:p>
            <a:pPr marL="285750" indent="-285750">
              <a:buFont typeface="Arial" panose="020B0604020202020204" pitchFamily="34" charset="0"/>
              <a:buChar char="•"/>
            </a:pPr>
            <a:r>
              <a:rPr lang="en-US" sz="1600" dirty="0" smtClean="0"/>
              <a:t>Then, download as “ZIP”.</a:t>
            </a:r>
          </a:p>
          <a:p>
            <a:pPr marL="285750" indent="-285750">
              <a:buFont typeface="Arial" panose="020B0604020202020204" pitchFamily="34" charset="0"/>
              <a:buChar char="•"/>
            </a:pPr>
            <a:r>
              <a:rPr lang="en-US" sz="1600" dirty="0" smtClean="0"/>
              <a:t>Extract to the desired directory.</a:t>
            </a:r>
          </a:p>
        </p:txBody>
      </p:sp>
    </p:spTree>
    <p:extLst>
      <p:ext uri="{BB962C8B-B14F-4D97-AF65-F5344CB8AC3E}">
        <p14:creationId xmlns:p14="http://schemas.microsoft.com/office/powerpoint/2010/main" val="23012461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PhysiCell</a:t>
            </a:r>
            <a:endParaRPr lang="en-US" dirty="0"/>
          </a:p>
        </p:txBody>
      </p:sp>
      <p:sp>
        <p:nvSpPr>
          <p:cNvPr id="3" name="Content Placeholder 2"/>
          <p:cNvSpPr>
            <a:spLocks noGrp="1"/>
          </p:cNvSpPr>
          <p:nvPr>
            <p:ph idx="1"/>
          </p:nvPr>
        </p:nvSpPr>
        <p:spPr/>
        <p:txBody>
          <a:bodyPr/>
          <a:lstStyle/>
          <a:p>
            <a:r>
              <a:rPr lang="en-US" dirty="0" smtClean="0"/>
              <a:t>After the extraction, PhysiCell folder should look like this:</a:t>
            </a:r>
          </a:p>
          <a:p>
            <a:endParaRPr lang="en-US" dirty="0"/>
          </a:p>
        </p:txBody>
      </p:sp>
      <p:pic>
        <p:nvPicPr>
          <p:cNvPr id="4" name="Picture 3"/>
          <p:cNvPicPr>
            <a:picLocks noChangeAspect="1"/>
          </p:cNvPicPr>
          <p:nvPr/>
        </p:nvPicPr>
        <p:blipFill>
          <a:blip r:embed="rId2"/>
          <a:stretch>
            <a:fillRect/>
          </a:stretch>
        </p:blipFill>
        <p:spPr>
          <a:xfrm>
            <a:off x="703073" y="1078905"/>
            <a:ext cx="3316340" cy="3421891"/>
          </a:xfrm>
          <a:prstGeom prst="rect">
            <a:avLst/>
          </a:prstGeom>
        </p:spPr>
      </p:pic>
    </p:spTree>
    <p:extLst>
      <p:ext uri="{BB962C8B-B14F-4D97-AF65-F5344CB8AC3E}">
        <p14:creationId xmlns:p14="http://schemas.microsoft.com/office/powerpoint/2010/main" val="4088840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sp>
        <p:nvSpPr>
          <p:cNvPr id="3" name="Content Placeholder 2"/>
          <p:cNvSpPr>
            <a:spLocks noGrp="1"/>
          </p:cNvSpPr>
          <p:nvPr>
            <p:ph idx="1"/>
          </p:nvPr>
        </p:nvSpPr>
        <p:spPr>
          <a:xfrm>
            <a:off x="0" y="530776"/>
            <a:ext cx="9144000" cy="3749040"/>
          </a:xfrm>
        </p:spPr>
        <p:txBody>
          <a:bodyPr/>
          <a:lstStyle/>
          <a:p>
            <a:r>
              <a:rPr lang="en-US" dirty="0" smtClean="0"/>
              <a:t>Please proceed </a:t>
            </a:r>
            <a:r>
              <a:rPr lang="en-US" dirty="0"/>
              <a:t>following link:</a:t>
            </a:r>
            <a:br>
              <a:rPr lang="en-US" dirty="0"/>
            </a:br>
            <a:r>
              <a:rPr lang="en-US" dirty="0">
                <a:hlinkClick r:id="rId2"/>
              </a:rPr>
              <a:t>https://www.msys2.org/</a:t>
            </a:r>
            <a:endParaRPr lang="en-US" dirty="0"/>
          </a:p>
        </p:txBody>
      </p:sp>
      <p:pic>
        <p:nvPicPr>
          <p:cNvPr id="4" name="Picture 3"/>
          <p:cNvPicPr>
            <a:picLocks noChangeAspect="1"/>
          </p:cNvPicPr>
          <p:nvPr/>
        </p:nvPicPr>
        <p:blipFill>
          <a:blip r:embed="rId3"/>
          <a:stretch>
            <a:fillRect/>
          </a:stretch>
        </p:blipFill>
        <p:spPr>
          <a:xfrm>
            <a:off x="226885" y="1262296"/>
            <a:ext cx="4399979" cy="3101780"/>
          </a:xfrm>
          <a:prstGeom prst="rect">
            <a:avLst/>
          </a:prstGeom>
        </p:spPr>
      </p:pic>
      <p:sp>
        <p:nvSpPr>
          <p:cNvPr id="5" name="Rectangle 4"/>
          <p:cNvSpPr/>
          <p:nvPr/>
        </p:nvSpPr>
        <p:spPr>
          <a:xfrm>
            <a:off x="2511552" y="3623699"/>
            <a:ext cx="829056" cy="213360"/>
          </a:xfrm>
          <a:prstGeom prst="rect">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Down Arrow 5"/>
          <p:cNvSpPr/>
          <p:nvPr/>
        </p:nvSpPr>
        <p:spPr>
          <a:xfrm>
            <a:off x="2804160" y="3412591"/>
            <a:ext cx="176784" cy="195072"/>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7" name="TextBox 6"/>
          <p:cNvSpPr txBox="1"/>
          <p:nvPr/>
        </p:nvSpPr>
        <p:spPr>
          <a:xfrm>
            <a:off x="5018620" y="1864276"/>
            <a:ext cx="3965360" cy="1477328"/>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sz="1600" dirty="0" smtClean="0"/>
              <a:t>Please, click “msys-x64_64-202XXX.exe” button at bottom.</a:t>
            </a:r>
          </a:p>
          <a:p>
            <a:pPr marL="285750" indent="-285750">
              <a:buFont typeface="Arial" panose="020B0604020202020204" pitchFamily="34" charset="0"/>
              <a:buChar char="•"/>
            </a:pPr>
            <a:endParaRPr lang="en-US" sz="1600" dirty="0" smtClean="0"/>
          </a:p>
          <a:p>
            <a:pPr marL="285750" indent="-285750">
              <a:buFont typeface="Arial" panose="020B0604020202020204" pitchFamily="34" charset="0"/>
              <a:buChar char="•"/>
            </a:pPr>
            <a:r>
              <a:rPr lang="en-US" sz="1600" dirty="0" smtClean="0"/>
              <a:t>It should download installer.</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smtClean="0"/>
              <a:t>Open it with double-clicking the installer.</a:t>
            </a:r>
          </a:p>
        </p:txBody>
      </p:sp>
    </p:spTree>
    <p:extLst>
      <p:ext uri="{BB962C8B-B14F-4D97-AF65-F5344CB8AC3E}">
        <p14:creationId xmlns:p14="http://schemas.microsoft.com/office/powerpoint/2010/main" val="2466129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pic>
        <p:nvPicPr>
          <p:cNvPr id="4" name="Content Placeholder 3"/>
          <p:cNvPicPr>
            <a:picLocks noGrp="1" noChangeAspect="1"/>
          </p:cNvPicPr>
          <p:nvPr>
            <p:ph idx="1"/>
          </p:nvPr>
        </p:nvPicPr>
        <p:blipFill>
          <a:blip r:embed="rId2"/>
          <a:stretch>
            <a:fillRect/>
          </a:stretch>
        </p:blipFill>
        <p:spPr>
          <a:xfrm>
            <a:off x="1292423" y="752475"/>
            <a:ext cx="6559154" cy="3748088"/>
          </a:xfrm>
          <a:prstGeom prst="rect">
            <a:avLst/>
          </a:prstGeom>
        </p:spPr>
      </p:pic>
      <p:sp>
        <p:nvSpPr>
          <p:cNvPr id="5" name="Rectangle 4"/>
          <p:cNvSpPr/>
          <p:nvPr/>
        </p:nvSpPr>
        <p:spPr>
          <a:xfrm>
            <a:off x="5920740" y="3703320"/>
            <a:ext cx="830580" cy="35052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6" name="Down Arrow 5"/>
          <p:cNvSpPr/>
          <p:nvPr/>
        </p:nvSpPr>
        <p:spPr>
          <a:xfrm>
            <a:off x="6198870" y="3256597"/>
            <a:ext cx="274320" cy="33528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0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MSYS 2</a:t>
            </a:r>
            <a:endParaRPr lang="en-US" dirty="0"/>
          </a:p>
        </p:txBody>
      </p:sp>
      <p:pic>
        <p:nvPicPr>
          <p:cNvPr id="6" name="Picture 5"/>
          <p:cNvPicPr>
            <a:picLocks noChangeAspect="1"/>
          </p:cNvPicPr>
          <p:nvPr/>
        </p:nvPicPr>
        <p:blipFill>
          <a:blip r:embed="rId2"/>
          <a:stretch>
            <a:fillRect/>
          </a:stretch>
        </p:blipFill>
        <p:spPr>
          <a:xfrm>
            <a:off x="1571539" y="735702"/>
            <a:ext cx="6000922" cy="3351433"/>
          </a:xfrm>
          <a:prstGeom prst="rect">
            <a:avLst/>
          </a:prstGeom>
        </p:spPr>
      </p:pic>
      <p:sp>
        <p:nvSpPr>
          <p:cNvPr id="7" name="Down Arrow 6"/>
          <p:cNvSpPr/>
          <p:nvPr/>
        </p:nvSpPr>
        <p:spPr>
          <a:xfrm>
            <a:off x="6115050" y="3088957"/>
            <a:ext cx="274320" cy="335280"/>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Rectangle 7"/>
          <p:cNvSpPr/>
          <p:nvPr/>
        </p:nvSpPr>
        <p:spPr>
          <a:xfrm>
            <a:off x="5890260" y="3528060"/>
            <a:ext cx="723900" cy="274320"/>
          </a:xfrm>
          <a:prstGeom prst="rect">
            <a:avLst/>
          </a:prstGeom>
          <a:noFill/>
          <a:ln w="2857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Tree>
    <p:extLst>
      <p:ext uri="{BB962C8B-B14F-4D97-AF65-F5344CB8AC3E}">
        <p14:creationId xmlns:p14="http://schemas.microsoft.com/office/powerpoint/2010/main" val="1365080997"/>
      </p:ext>
    </p:extLst>
  </p:cSld>
  <p:clrMapOvr>
    <a:masterClrMapping/>
  </p:clrMapOvr>
</p:sld>
</file>

<file path=ppt/theme/theme1.xml><?xml version="1.0" encoding="utf-8"?>
<a:theme xmlns:a="http://schemas.openxmlformats.org/drawingml/2006/main" name="PhysiCell-Training (v1)">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dirty="0" err="1" smtClean="0"/>
        </a:defPPr>
      </a:lstStyle>
    </a:txDef>
  </a:objectDefaults>
  <a:extraClrSchemeLst/>
  <a:extLst>
    <a:ext uri="{05A4C25C-085E-4340-85A3-A5531E510DB2}">
      <thm15:themeFamily xmlns:thm15="http://schemas.microsoft.com/office/thememl/2012/main" name="SICE-Template-16x9 [Read-Only]" id="{8DFE7534-76C6-4D8A-886B-D0A47B43722E}" vid="{F4743165-4698-42C4-B81C-F898B50F3D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6157</TotalTime>
  <Words>946</Words>
  <Application>Microsoft Office PowerPoint</Application>
  <PresentationFormat>On-screen Show (16:9)</PresentationFormat>
  <Paragraphs>151</Paragraphs>
  <Slides>38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MS PGothic</vt:lpstr>
      <vt:lpstr>Arial</vt:lpstr>
      <vt:lpstr>Calibri</vt:lpstr>
      <vt:lpstr>Courier</vt:lpstr>
      <vt:lpstr>Courier New</vt:lpstr>
      <vt:lpstr>Wingdings</vt:lpstr>
      <vt:lpstr>PhysiCell-Training (v1)</vt:lpstr>
      <vt:lpstr>Setting up PhysiCell on Windows</vt:lpstr>
      <vt:lpstr>Thank you very much for watching!</vt:lpstr>
      <vt:lpstr>Overview </vt:lpstr>
      <vt:lpstr>Youtube video</vt:lpstr>
      <vt:lpstr>PhysiCell</vt:lpstr>
      <vt:lpstr>PhysiCell</vt:lpstr>
      <vt:lpstr>MSYS 2</vt:lpstr>
      <vt:lpstr>MSYS 2</vt:lpstr>
      <vt:lpstr>MSYS 2</vt:lpstr>
      <vt:lpstr>MSYS 2</vt:lpstr>
      <vt:lpstr>MSYS 2</vt:lpstr>
      <vt:lpstr>MSYS 2</vt:lpstr>
      <vt:lpstr>MSYS 2</vt:lpstr>
      <vt:lpstr>MSYS 2</vt:lpstr>
      <vt:lpstr>MSYS 2</vt:lpstr>
      <vt:lpstr>MSYS 2</vt:lpstr>
      <vt:lpstr>Adding directories to PATH</vt:lpstr>
      <vt:lpstr>Adding directories to PATH</vt:lpstr>
      <vt:lpstr>Adding directories to PATH</vt:lpstr>
      <vt:lpstr>Adding directories to PATH</vt:lpstr>
      <vt:lpstr>Anaconda</vt:lpstr>
      <vt:lpstr>Anaconda</vt:lpstr>
      <vt:lpstr>Anaconda</vt:lpstr>
      <vt:lpstr>Anaconda</vt:lpstr>
      <vt:lpstr>Test Module : “biorobots”</vt:lpstr>
      <vt:lpstr>Going to PhysiCell folder</vt:lpstr>
      <vt:lpstr>Going to PhysiCell folder</vt:lpstr>
      <vt:lpstr>Testing Modules (biorobots)</vt:lpstr>
      <vt:lpstr>First simulation…</vt:lpstr>
      <vt:lpstr>Testing Modules (ode-energy-sample)</vt:lpstr>
      <vt:lpstr>Second simulation… (ode-energy-sample)</vt:lpstr>
      <vt:lpstr>Overview </vt:lpstr>
      <vt:lpstr>ImageMagick</vt:lpstr>
      <vt:lpstr>ImageMagick</vt:lpstr>
      <vt:lpstr>COPASI</vt:lpstr>
      <vt:lpstr>PhysiCell Model Builder (1)</vt:lpstr>
      <vt:lpstr>PhysiCell Model Builder (2)</vt:lpstr>
      <vt:lpstr>Funding Acknowledgements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Kurtoglu, Furkan</cp:lastModifiedBy>
  <cp:revision>269</cp:revision>
  <cp:lastPrinted>2021-07-17T18:27:59Z</cp:lastPrinted>
  <dcterms:created xsi:type="dcterms:W3CDTF">2017-08-25T15:45:43Z</dcterms:created>
  <dcterms:modified xsi:type="dcterms:W3CDTF">2021-07-18T21:18:21Z</dcterms:modified>
  <cp:category/>
</cp:coreProperties>
</file>

<file path=docProps/thumbnail.jpeg>
</file>